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</p:sldIdLst>
  <p:sldSz cx="89995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122363"/>
            <a:ext cx="7649607" cy="2387600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3602038"/>
            <a:ext cx="6749654" cy="1655762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31/05/2019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52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31/05/2019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50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365125"/>
            <a:ext cx="194052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365125"/>
            <a:ext cx="5709082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31/05/2019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66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31/05/2019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63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709740"/>
            <a:ext cx="7762102" cy="285273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4589465"/>
            <a:ext cx="7762102" cy="1500187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31/05/2019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66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825625"/>
            <a:ext cx="382480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825625"/>
            <a:ext cx="3824804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31/05/2019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28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365127"/>
            <a:ext cx="776210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681163"/>
            <a:ext cx="3807226" cy="823912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2505075"/>
            <a:ext cx="380722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1681163"/>
            <a:ext cx="3825976" cy="823912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2505075"/>
            <a:ext cx="382597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31/05/2019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1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31/05/2019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00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31/05/2019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51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57200"/>
            <a:ext cx="2902585" cy="160020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987427"/>
            <a:ext cx="4556016" cy="487362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057400"/>
            <a:ext cx="2902585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31/05/2019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67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57200"/>
            <a:ext cx="2902585" cy="160020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987427"/>
            <a:ext cx="4556016" cy="487362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057400"/>
            <a:ext cx="2902585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EF31-8584-4B85-A1EC-C9C1ED73A8FA}" type="datetimeFigureOut">
              <a:rPr lang="pt-BR" smtClean="0"/>
              <a:t>31/05/2019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9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365127"/>
            <a:ext cx="7762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825625"/>
            <a:ext cx="77621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EF31-8584-4B85-A1EC-C9C1ED73A8FA}" type="datetimeFigureOut">
              <a:rPr lang="pt-BR" smtClean="0"/>
              <a:t>31/05/2019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6356352"/>
            <a:ext cx="3037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634E-CDFA-4322-B4CE-2D0F112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3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Uma imagem contendo grama, ao ar livre, céu, estrada&#10;&#10;Descrição gerada automaticamente">
            <a:extLst>
              <a:ext uri="{FF2B5EF4-FFF2-40B4-BE49-F238E27FC236}">
                <a16:creationId xmlns:a16="http://schemas.microsoft.com/office/drawing/2014/main" id="{521E03FD-0F26-4D89-90D6-F9573F166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34622" b="4445"/>
          <a:stretch/>
        </p:blipFill>
        <p:spPr>
          <a:xfrm>
            <a:off x="2412730" y="1"/>
            <a:ext cx="6586807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1836BB4-422E-4447-BE2F-40C99BFAB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402782"/>
            <a:ext cx="1361848" cy="168137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A02AA234-612F-4E78-B92B-F314C8270ACA}"/>
              </a:ext>
            </a:extLst>
          </p:cNvPr>
          <p:cNvSpPr txBox="1"/>
          <p:nvPr/>
        </p:nvSpPr>
        <p:spPr>
          <a:xfrm>
            <a:off x="2490260" y="6400241"/>
            <a:ext cx="4165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Gill Sans Nova" panose="020B0602020104020203" pitchFamily="34" charset="0"/>
                <a:cs typeface="Segoe UI" panose="020B0502040204020203" pitchFamily="34" charset="0"/>
              </a:rPr>
              <a:t>CASA NO CONDOMÍNIO VILLAGIO PARADISO – JUNDIAI-SP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049935D-7599-432B-AB4A-B053CFB41715}"/>
              </a:ext>
            </a:extLst>
          </p:cNvPr>
          <p:cNvSpPr/>
          <p:nvPr/>
        </p:nvSpPr>
        <p:spPr>
          <a:xfrm>
            <a:off x="0" y="0"/>
            <a:ext cx="2412731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81B17C-9D5D-4C9A-BB19-7841C31332E6}"/>
              </a:ext>
            </a:extLst>
          </p:cNvPr>
          <p:cNvSpPr txBox="1"/>
          <p:nvPr/>
        </p:nvSpPr>
        <p:spPr>
          <a:xfrm>
            <a:off x="227256" y="1973534"/>
            <a:ext cx="206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Gill Sans Nova" panose="020B0602020104020203" pitchFamily="34" charset="0"/>
              </a:rPr>
              <a:t>PROJETO RESIDENCIAL 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871CE5D-9FD5-4AD6-AEC9-E7A7CF506B33}"/>
              </a:ext>
            </a:extLst>
          </p:cNvPr>
          <p:cNvCxnSpPr>
            <a:cxnSpLocks/>
          </p:cNvCxnSpPr>
          <p:nvPr/>
        </p:nvCxnSpPr>
        <p:spPr>
          <a:xfrm>
            <a:off x="121685" y="1821133"/>
            <a:ext cx="2202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5387863-A636-4930-836A-0EA084AAF42F}"/>
              </a:ext>
            </a:extLst>
          </p:cNvPr>
          <p:cNvCxnSpPr>
            <a:cxnSpLocks/>
          </p:cNvCxnSpPr>
          <p:nvPr/>
        </p:nvCxnSpPr>
        <p:spPr>
          <a:xfrm>
            <a:off x="2225387" y="1719536"/>
            <a:ext cx="0" cy="13546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59C551-5686-49DD-8CF5-FCC67DC70AF7}"/>
              </a:ext>
            </a:extLst>
          </p:cNvPr>
          <p:cNvSpPr txBox="1"/>
          <p:nvPr/>
        </p:nvSpPr>
        <p:spPr>
          <a:xfrm>
            <a:off x="379657" y="3277867"/>
            <a:ext cx="240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Gill Sans Nova" panose="020B0602020104020203" pitchFamily="34" charset="0"/>
              </a:rPr>
              <a:t>CLIENTE</a:t>
            </a:r>
          </a:p>
          <a:p>
            <a:r>
              <a:rPr lang="pt-BR" sz="1200" dirty="0">
                <a:solidFill>
                  <a:schemeClr val="bg1"/>
                </a:solidFill>
                <a:latin typeface="Gill Sans Nova" panose="020B0602020104020203" pitchFamily="34" charset="0"/>
              </a:rPr>
              <a:t>MÊS/ANO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FEA8C83-10D5-4D56-AD69-8EEC057CEB7C}"/>
              </a:ext>
            </a:extLst>
          </p:cNvPr>
          <p:cNvSpPr txBox="1"/>
          <p:nvPr/>
        </p:nvSpPr>
        <p:spPr>
          <a:xfrm>
            <a:off x="258233" y="1162647"/>
            <a:ext cx="206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Gill Sans Nova" panose="020B0602020104020203" pitchFamily="34" charset="0"/>
              </a:rPr>
              <a:t>PROPOSTA</a:t>
            </a:r>
          </a:p>
          <a:p>
            <a:r>
              <a:rPr lang="pt-BR" b="1" dirty="0">
                <a:solidFill>
                  <a:schemeClr val="bg1"/>
                </a:solidFill>
                <a:latin typeface="Gill Sans Nova" panose="020B0602020104020203" pitchFamily="34" charset="0"/>
              </a:rPr>
              <a:t>COMERCIAL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53A9614-2138-4223-9E82-E8DAFE122812}"/>
              </a:ext>
            </a:extLst>
          </p:cNvPr>
          <p:cNvSpPr txBox="1"/>
          <p:nvPr/>
        </p:nvSpPr>
        <p:spPr>
          <a:xfrm>
            <a:off x="0" y="6230964"/>
            <a:ext cx="2904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  <a:t>POR ARQUITETO VICTOR GORDEEFF</a:t>
            </a:r>
            <a:b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Nova" panose="020B0602020104020203" pitchFamily="34" charset="0"/>
              </a:rPr>
              <a:t>PROJETODOZERO@GORDEEFF.COM.BR</a:t>
            </a:r>
            <a:b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Nova" panose="020B0602020104020203" pitchFamily="34" charset="0"/>
              </a:rPr>
              <a:t>WWW.GORDEEFF.COM.BR </a:t>
            </a:r>
          </a:p>
        </p:txBody>
      </p:sp>
    </p:spTree>
    <p:extLst>
      <p:ext uri="{BB962C8B-B14F-4D97-AF65-F5344CB8AC3E}">
        <p14:creationId xmlns:p14="http://schemas.microsoft.com/office/powerpoint/2010/main" val="308965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Uma imagem contendo céu, ao ar livre, edifício, árvore&#10;&#10;Descrição gerada automaticamente">
            <a:extLst>
              <a:ext uri="{FF2B5EF4-FFF2-40B4-BE49-F238E27FC236}">
                <a16:creationId xmlns:a16="http://schemas.microsoft.com/office/drawing/2014/main" id="{3DA0CAED-1DD4-4136-AB6A-2AD2D71B5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r="9149" b="1351"/>
          <a:stretch/>
        </p:blipFill>
        <p:spPr>
          <a:xfrm>
            <a:off x="0" y="0"/>
            <a:ext cx="899953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58A6709-6651-4EB1-84B6-6443E2A98176}"/>
              </a:ext>
            </a:extLst>
          </p:cNvPr>
          <p:cNvSpPr/>
          <p:nvPr/>
        </p:nvSpPr>
        <p:spPr>
          <a:xfrm>
            <a:off x="6858000" y="0"/>
            <a:ext cx="21415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282C44A-DB7F-4B7F-BA8D-EF1E8121676C}"/>
              </a:ext>
            </a:extLst>
          </p:cNvPr>
          <p:cNvSpPr txBox="1"/>
          <p:nvPr/>
        </p:nvSpPr>
        <p:spPr>
          <a:xfrm>
            <a:off x="6933672" y="1803398"/>
            <a:ext cx="1913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Gill Sans Nova" panose="020B0602020104020203" pitchFamily="34" charset="0"/>
              </a:rPr>
              <a:t>SOU APAIXONADO PELO MEU TRABALHO E ESPERO PODER TER A OPORTUNIDADE DE DESENVOLVER SEU PROJETO DO JEITO QUE VOCÊ SEMPRE SONHOU.</a:t>
            </a:r>
            <a:endParaRPr lang="pt-BR" sz="12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4DDBEAA-0F0B-4B42-AF52-48F63EF81B0E}"/>
              </a:ext>
            </a:extLst>
          </p:cNvPr>
          <p:cNvCxnSpPr>
            <a:cxnSpLocks/>
          </p:cNvCxnSpPr>
          <p:nvPr/>
        </p:nvCxnSpPr>
        <p:spPr>
          <a:xfrm>
            <a:off x="6895835" y="1684867"/>
            <a:ext cx="1951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49547FE-468B-4DFF-AA9B-36B04D4D3968}"/>
              </a:ext>
            </a:extLst>
          </p:cNvPr>
          <p:cNvCxnSpPr/>
          <p:nvPr/>
        </p:nvCxnSpPr>
        <p:spPr>
          <a:xfrm>
            <a:off x="6933671" y="1557867"/>
            <a:ext cx="0" cy="2553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D12AE3-23D8-4166-9581-7C7C5985D4BC}"/>
              </a:ext>
            </a:extLst>
          </p:cNvPr>
          <p:cNvSpPr txBox="1"/>
          <p:nvPr/>
        </p:nvSpPr>
        <p:spPr>
          <a:xfrm>
            <a:off x="6959072" y="6439469"/>
            <a:ext cx="29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>
                    <a:lumMod val="75000"/>
                  </a:schemeClr>
                </a:solidFill>
                <a:latin typeface="Gill Sans Nova" panose="020B0602020104020203" pitchFamily="34" charset="0"/>
              </a:rPr>
              <a:t>PROJETODOZERO@GORDEEFF.COM.BR</a:t>
            </a:r>
            <a:b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Gill Sans Nova" panose="020B0602020104020203" pitchFamily="34" charset="0"/>
              </a:rPr>
              <a:t>WWW.GORDEEFF.COM.BR 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4604EFB-3DF1-4ED3-B2FF-2CA4E22C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31" y="5649264"/>
            <a:ext cx="1280072" cy="158041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0F53713-E5FA-4712-92A5-D5F9DC5FD58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9" t="57665" r="12342" b="4748"/>
          <a:stretch/>
        </p:blipFill>
        <p:spPr bwMode="auto">
          <a:xfrm>
            <a:off x="7103957" y="3517054"/>
            <a:ext cx="1743710" cy="754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D1509398-5A84-4C0D-AAE1-02C8923E2257}"/>
              </a:ext>
            </a:extLst>
          </p:cNvPr>
          <p:cNvSpPr txBox="1"/>
          <p:nvPr/>
        </p:nvSpPr>
        <p:spPr>
          <a:xfrm>
            <a:off x="0" y="6456600"/>
            <a:ext cx="29040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CASA CONDOMINIO VIVA REAL – ITUPEVA-SP </a:t>
            </a:r>
            <a:endParaRPr lang="pt-BR" sz="1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2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CA84D74-D310-45BE-A3E2-B9A11A4FC3F5}"/>
              </a:ext>
            </a:extLst>
          </p:cNvPr>
          <p:cNvSpPr/>
          <p:nvPr/>
        </p:nvSpPr>
        <p:spPr>
          <a:xfrm>
            <a:off x="0" y="0"/>
            <a:ext cx="8999538" cy="14274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101F59-CCD9-45ED-8B3D-A0FE8E61D619}"/>
              </a:ext>
            </a:extLst>
          </p:cNvPr>
          <p:cNvSpPr/>
          <p:nvPr/>
        </p:nvSpPr>
        <p:spPr>
          <a:xfrm>
            <a:off x="6874668" y="1427482"/>
            <a:ext cx="2124870" cy="54305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05F0693-0710-48B5-9DE8-FD4ADBAC0127}"/>
              </a:ext>
            </a:extLst>
          </p:cNvPr>
          <p:cNvCxnSpPr>
            <a:cxnSpLocks/>
          </p:cNvCxnSpPr>
          <p:nvPr/>
        </p:nvCxnSpPr>
        <p:spPr>
          <a:xfrm flipV="1">
            <a:off x="330199" y="1181263"/>
            <a:ext cx="2548468" cy="125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75F12B5-0B06-406F-808C-13FFFDA5ED17}"/>
              </a:ext>
            </a:extLst>
          </p:cNvPr>
          <p:cNvSpPr txBox="1"/>
          <p:nvPr/>
        </p:nvSpPr>
        <p:spPr>
          <a:xfrm>
            <a:off x="6892397" y="6439469"/>
            <a:ext cx="29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Gill Sans Nova" panose="020B0602020104020203" pitchFamily="34" charset="0"/>
              </a:rPr>
              <a:t>PROJETODOZERO@GORDEEFF.COM.BR</a:t>
            </a:r>
            <a:b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Gill Sans Nova" panose="020B0602020104020203" pitchFamily="34" charset="0"/>
              </a:rPr>
              <a:t>WWW.GORDEEFF.COM.BR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DEB180F-CB4F-4E79-976B-34AF93D870EC}"/>
              </a:ext>
            </a:extLst>
          </p:cNvPr>
          <p:cNvSpPr txBox="1"/>
          <p:nvPr/>
        </p:nvSpPr>
        <p:spPr>
          <a:xfrm>
            <a:off x="256391" y="280558"/>
            <a:ext cx="2388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Gill Sans Nova" panose="020B0602020104020203" pitchFamily="34" charset="0"/>
              </a:rPr>
              <a:t>ENTENDA COMO DESENVOLVEREI O SEU PROJETO 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1D4E9675-4BD1-4EBE-85A9-C1F224EE44C3}"/>
              </a:ext>
            </a:extLst>
          </p:cNvPr>
          <p:cNvCxnSpPr/>
          <p:nvPr/>
        </p:nvCxnSpPr>
        <p:spPr>
          <a:xfrm flipV="1">
            <a:off x="2658531" y="116582"/>
            <a:ext cx="0" cy="11957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 de Texto 2">
            <a:extLst>
              <a:ext uri="{FF2B5EF4-FFF2-40B4-BE49-F238E27FC236}">
                <a16:creationId xmlns:a16="http://schemas.microsoft.com/office/drawing/2014/main" id="{F05510F1-FD71-435C-8D18-7E2AB928B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468" y="67790"/>
            <a:ext cx="1861660" cy="12900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1                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LEVANTAMENTO: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DESTINADA À COLETA DE DADOS PESSOAIS DO CLIENTE, TERRENO E INDICAÇÃO DOS AMBIENTES DA CASA.</a:t>
            </a:r>
            <a:endParaRPr lang="pt-BR" sz="9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ixa de Texto 2">
            <a:extLst>
              <a:ext uri="{FF2B5EF4-FFF2-40B4-BE49-F238E27FC236}">
                <a16:creationId xmlns:a16="http://schemas.microsoft.com/office/drawing/2014/main" id="{54BFC575-A514-4EAE-B61C-5413BB61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181" y="67790"/>
            <a:ext cx="1843854" cy="12900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2                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 PRELIMINAR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DESTINADA DO DESENVOLVIMENTO E CRIAÇÃO DO PROJETO, RECEBIMENTO DA PLANTA E UM VÍDEO 3D. </a:t>
            </a:r>
            <a:endParaRPr lang="pt-BR" sz="9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ixa de Texto 2">
            <a:extLst>
              <a:ext uri="{FF2B5EF4-FFF2-40B4-BE49-F238E27FC236}">
                <a16:creationId xmlns:a16="http://schemas.microsoft.com/office/drawing/2014/main" id="{9B9E6FB4-122D-42D0-8326-DBE6CBBB0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353" y="67790"/>
            <a:ext cx="1798426" cy="12900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3                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ANTEPROJETO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DESTINADA AO DESENVOLVIMENTO DOS DESENHOS DOS PROJETOS PARA PREFEITURA E ENGENHEIROS.  </a:t>
            </a:r>
            <a:endParaRPr lang="pt-BR" sz="9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aixa de Texto 2">
            <a:extLst>
              <a:ext uri="{FF2B5EF4-FFF2-40B4-BE49-F238E27FC236}">
                <a16:creationId xmlns:a16="http://schemas.microsoft.com/office/drawing/2014/main" id="{30A93D4C-292A-4135-8708-25FDDD3F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353" y="1429744"/>
            <a:ext cx="1798426" cy="13555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4               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PREFEITURA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DESTINADA À ENTRADA DO PROJETO NA PREFEITURA PARA OBTENÇÃO DO ALVARÁ DE OBRA E LEGALIZAÇÃO DO PROJETO. </a:t>
            </a:r>
            <a:endParaRPr lang="pt-BR" sz="9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aixa de Texto 2">
            <a:extLst>
              <a:ext uri="{FF2B5EF4-FFF2-40B4-BE49-F238E27FC236}">
                <a16:creationId xmlns:a16="http://schemas.microsoft.com/office/drawing/2014/main" id="{B9A9BBEF-80A1-4D31-8F6B-52FADC659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353" y="2865616"/>
            <a:ext cx="1798426" cy="13578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5               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COMPATIBILIZAÇÃO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PARA COMPATIBILIZAR OS PROJETOS FEITOS PELO ENGENHEIRO COM O PROJETO ARQUITETÔNICO.  </a:t>
            </a:r>
            <a:endParaRPr lang="pt-BR" sz="9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aixa de Texto 2">
            <a:extLst>
              <a:ext uri="{FF2B5EF4-FFF2-40B4-BE49-F238E27FC236}">
                <a16:creationId xmlns:a16="http://schemas.microsoft.com/office/drawing/2014/main" id="{D4A796E8-78D1-4B57-9AD3-BEFA3510E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353" y="4303750"/>
            <a:ext cx="1798426" cy="13578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6               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EXECUTIVO </a:t>
            </a:r>
            <a:b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950" b="1" dirty="0">
                <a:solidFill>
                  <a:schemeClr val="bg1"/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DE DESENHOS TÉCNICO DE DETALHAMENTO DE INTERIORES E ACABAMENTOS PARA FORNECEDORES. </a:t>
            </a:r>
            <a:endParaRPr lang="pt-BR" sz="95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99E0ECE-85DC-4331-A3D8-A797B130FD34}"/>
              </a:ext>
            </a:extLst>
          </p:cNvPr>
          <p:cNvSpPr txBox="1"/>
          <p:nvPr/>
        </p:nvSpPr>
        <p:spPr>
          <a:xfrm>
            <a:off x="6863822" y="5811883"/>
            <a:ext cx="1794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Gill Sans Nova" panose="020B0602020104020203" pitchFamily="34" charset="0"/>
              </a:rPr>
              <a:t>PRAZO TOTAL: 3 à 5 meses </a:t>
            </a:r>
          </a:p>
        </p:txBody>
      </p:sp>
      <p:pic>
        <p:nvPicPr>
          <p:cNvPr id="37" name="Imagem 36" descr="Uma imagem contendo texto&#10;&#10;Descrição gerada automaticamente">
            <a:extLst>
              <a:ext uri="{FF2B5EF4-FFF2-40B4-BE49-F238E27FC236}">
                <a16:creationId xmlns:a16="http://schemas.microsoft.com/office/drawing/2014/main" id="{979A73F1-0BF6-4781-AC35-7E2FC9D4A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5" r="96" b="15610"/>
          <a:stretch/>
        </p:blipFill>
        <p:spPr>
          <a:xfrm>
            <a:off x="0" y="1428849"/>
            <a:ext cx="6864035" cy="4723209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F536C380-948F-4098-878E-220F80D7100F}"/>
              </a:ext>
            </a:extLst>
          </p:cNvPr>
          <p:cNvSpPr/>
          <p:nvPr/>
        </p:nvSpPr>
        <p:spPr>
          <a:xfrm>
            <a:off x="0" y="6152058"/>
            <a:ext cx="6955353" cy="7059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5DFFAD5-67F4-4A9D-BE28-9AAEA5FAED69}"/>
              </a:ext>
            </a:extLst>
          </p:cNvPr>
          <p:cNvSpPr txBox="1"/>
          <p:nvPr/>
        </p:nvSpPr>
        <p:spPr>
          <a:xfrm>
            <a:off x="-3719" y="6165260"/>
            <a:ext cx="6547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Gill Sans Nova" panose="020B0602020104020203" pitchFamily="34" charset="0"/>
              </a:rPr>
              <a:t>PRANCHA 31 DE 36 NO TOTAL: PROJETO EXECUTIVO DE INTERIORES DA CASA NO CONDOMÍNIO TOSCANA - VINHEDO-SP </a:t>
            </a:r>
            <a:endParaRPr lang="pt-BR" sz="1000" dirty="0">
              <a:solidFill>
                <a:schemeClr val="bg2">
                  <a:lumMod val="50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1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interior, mesa, teto, parede&#10;&#10;Descrição gerada automaticamente">
            <a:extLst>
              <a:ext uri="{FF2B5EF4-FFF2-40B4-BE49-F238E27FC236}">
                <a16:creationId xmlns:a16="http://schemas.microsoft.com/office/drawing/2014/main" id="{83C7809A-571C-4235-8C53-303D4961F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506374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BFE972A-7CB4-4449-B21D-E97C7F1AC299}"/>
              </a:ext>
            </a:extLst>
          </p:cNvPr>
          <p:cNvSpPr/>
          <p:nvPr/>
        </p:nvSpPr>
        <p:spPr>
          <a:xfrm>
            <a:off x="0" y="5063740"/>
            <a:ext cx="8999538" cy="17942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9120CE4-37CD-4620-B64B-C87141FC8C2A}"/>
              </a:ext>
            </a:extLst>
          </p:cNvPr>
          <p:cNvCxnSpPr>
            <a:cxnSpLocks/>
          </p:cNvCxnSpPr>
          <p:nvPr/>
        </p:nvCxnSpPr>
        <p:spPr>
          <a:xfrm flipV="1">
            <a:off x="165766" y="5627044"/>
            <a:ext cx="476556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FFA1D4-AB4A-48A8-8F8D-B6BD33F46928}"/>
              </a:ext>
            </a:extLst>
          </p:cNvPr>
          <p:cNvSpPr txBox="1"/>
          <p:nvPr/>
        </p:nvSpPr>
        <p:spPr>
          <a:xfrm>
            <a:off x="93574" y="5165379"/>
            <a:ext cx="576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Gill Sans Nova" panose="020B0602020104020203" pitchFamily="34" charset="0"/>
              </a:rPr>
              <a:t>PROGRAMA DE NECESSIDADES </a:t>
            </a:r>
            <a:r>
              <a:rPr lang="pt-BR" b="1" dirty="0">
                <a:solidFill>
                  <a:schemeClr val="bg1"/>
                </a:solidFill>
                <a:latin typeface="Gill Sans Nova" panose="020B0602020104020203" pitchFamily="34" charset="0"/>
              </a:rPr>
              <a:t> 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980341F-1170-4250-827E-3E2F0958B499}"/>
              </a:ext>
            </a:extLst>
          </p:cNvPr>
          <p:cNvCxnSpPr>
            <a:cxnSpLocks/>
          </p:cNvCxnSpPr>
          <p:nvPr/>
        </p:nvCxnSpPr>
        <p:spPr>
          <a:xfrm flipV="1">
            <a:off x="165766" y="9546683"/>
            <a:ext cx="476556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CC95B545-0BEC-41A1-90A1-6160C867A5C0}"/>
              </a:ext>
            </a:extLst>
          </p:cNvPr>
          <p:cNvSpPr/>
          <p:nvPr/>
        </p:nvSpPr>
        <p:spPr>
          <a:xfrm>
            <a:off x="91598" y="5643950"/>
            <a:ext cx="286816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GARAGEM 3 CARROS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COZINHA AMERICANA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SALA DE JANTAR COM SALA DE ESTAR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SALA DE TV GRANDE  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CHURRASQUEIRA GRANDE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LAVABO 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endParaRPr lang="pt-BR" sz="11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3EB31DF-5266-4ADB-ABED-63C0567AC7BE}"/>
              </a:ext>
            </a:extLst>
          </p:cNvPr>
          <p:cNvSpPr/>
          <p:nvPr/>
        </p:nvSpPr>
        <p:spPr>
          <a:xfrm>
            <a:off x="3275955" y="5643950"/>
            <a:ext cx="28681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ESCRITÓRIO PEQUENO 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- 3 SUITES MÉDIAS  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- 1 SUITE MASTER 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PISCINA COM SPA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DEPOSITO </a:t>
            </a:r>
            <a:br>
              <a:rPr lang="pt-BR" sz="11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endParaRPr lang="pt-BR" sz="11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4059F1E-E97F-47C6-AE73-3EB9A7017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" y="3756529"/>
            <a:ext cx="1280072" cy="158041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1B8ED5E-71D7-47EF-AD0F-6E317ED51646}"/>
              </a:ext>
            </a:extLst>
          </p:cNvPr>
          <p:cNvSpPr txBox="1"/>
          <p:nvPr/>
        </p:nvSpPr>
        <p:spPr>
          <a:xfrm>
            <a:off x="6892397" y="6439469"/>
            <a:ext cx="29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Gill Sans Nova" panose="020B0602020104020203" pitchFamily="34" charset="0"/>
              </a:rPr>
              <a:t>PROJETODOZERO@GORDEEFF.COM.BR</a:t>
            </a:r>
            <a:b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Gill Sans Nova" panose="020B0602020104020203" pitchFamily="34" charset="0"/>
              </a:rPr>
              <a:t>WWW.GORDEEFF.COM.BR </a:t>
            </a:r>
          </a:p>
        </p:txBody>
      </p:sp>
    </p:spTree>
    <p:extLst>
      <p:ext uri="{BB962C8B-B14F-4D97-AF65-F5344CB8AC3E}">
        <p14:creationId xmlns:p14="http://schemas.microsoft.com/office/powerpoint/2010/main" val="232118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edifício&#10;&#10;Descrição gerada automaticamente">
            <a:extLst>
              <a:ext uri="{FF2B5EF4-FFF2-40B4-BE49-F238E27FC236}">
                <a16:creationId xmlns:a16="http://schemas.microsoft.com/office/drawing/2014/main" id="{D0F4371A-D75B-463F-8F63-D63679DE5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6" r="34224"/>
          <a:stretch/>
        </p:blipFill>
        <p:spPr>
          <a:xfrm>
            <a:off x="0" y="0"/>
            <a:ext cx="3753853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C1CD3B6-BD14-4433-9DC6-A66F43DDF2A1}"/>
              </a:ext>
            </a:extLst>
          </p:cNvPr>
          <p:cNvSpPr/>
          <p:nvPr/>
        </p:nvSpPr>
        <p:spPr>
          <a:xfrm>
            <a:off x="3753853" y="0"/>
            <a:ext cx="524568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D40E074-49AD-463F-9D12-D6D638302D5E}"/>
              </a:ext>
            </a:extLst>
          </p:cNvPr>
          <p:cNvCxnSpPr>
            <a:cxnSpLocks/>
          </p:cNvCxnSpPr>
          <p:nvPr/>
        </p:nvCxnSpPr>
        <p:spPr>
          <a:xfrm flipV="1">
            <a:off x="3871492" y="766286"/>
            <a:ext cx="476556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5DD1FC-2E66-41AB-B23E-D6EBC13611FB}"/>
              </a:ext>
            </a:extLst>
          </p:cNvPr>
          <p:cNvSpPr txBox="1"/>
          <p:nvPr/>
        </p:nvSpPr>
        <p:spPr>
          <a:xfrm>
            <a:off x="3871492" y="304621"/>
            <a:ext cx="3840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Gill Sans Nova" panose="020B0602020104020203" pitchFamily="34" charset="0"/>
              </a:rPr>
              <a:t>INVESTIMENTO</a:t>
            </a:r>
            <a:r>
              <a:rPr lang="pt-BR" b="1" dirty="0">
                <a:solidFill>
                  <a:schemeClr val="bg1"/>
                </a:solidFill>
                <a:latin typeface="Gill Sans Nova" panose="020B0602020104020203" pitchFamily="34" charset="0"/>
              </a:rPr>
              <a:t> 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10DB19D-9D9C-4ABF-98A5-0353A71CE0E5}"/>
              </a:ext>
            </a:extLst>
          </p:cNvPr>
          <p:cNvCxnSpPr>
            <a:cxnSpLocks/>
          </p:cNvCxnSpPr>
          <p:nvPr/>
        </p:nvCxnSpPr>
        <p:spPr>
          <a:xfrm flipV="1">
            <a:off x="3871492" y="4685925"/>
            <a:ext cx="476556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BFDE0AB-0A95-4119-A756-97C79A3A01AA}"/>
              </a:ext>
            </a:extLst>
          </p:cNvPr>
          <p:cNvSpPr txBox="1"/>
          <p:nvPr/>
        </p:nvSpPr>
        <p:spPr>
          <a:xfrm>
            <a:off x="6892397" y="6439469"/>
            <a:ext cx="29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Gill Sans Nova" panose="020B0602020104020203" pitchFamily="34" charset="0"/>
              </a:rPr>
              <a:t>PROJETODOZERO@GORDEEFF.COM.BR</a:t>
            </a:r>
            <a:br>
              <a:rPr lang="pt-BR" sz="1000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r>
              <a:rPr lang="pt-BR" sz="1000" dirty="0">
                <a:solidFill>
                  <a:schemeClr val="bg2">
                    <a:lumMod val="50000"/>
                  </a:schemeClr>
                </a:solidFill>
                <a:latin typeface="Gill Sans Nova" panose="020B0602020104020203" pitchFamily="34" charset="0"/>
              </a:rPr>
              <a:t>WWW.GORDEEFF.COM.BR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E3EC741-2045-4B68-9D37-4C1E511860BC}"/>
              </a:ext>
            </a:extLst>
          </p:cNvPr>
          <p:cNvSpPr/>
          <p:nvPr/>
        </p:nvSpPr>
        <p:spPr>
          <a:xfrm>
            <a:off x="3845452" y="879447"/>
            <a:ext cx="491353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Para o desenvolvimento do seu projeto com todas as etapas inclusas o investimento será de R$ </a:t>
            </a:r>
            <a:r>
              <a:rPr lang="pt-BR" sz="1600" dirty="0" err="1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xxxxxx</a:t>
            </a:r>
            <a: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(número por extenso) em 10x ou R$ </a:t>
            </a:r>
            <a:r>
              <a:rPr lang="pt-BR" sz="1600" dirty="0" err="1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xxxx</a:t>
            </a:r>
            <a: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 à vista. </a:t>
            </a:r>
            <a:b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b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No valor acima já está incluso a emissão da nota fiscal de prestação de serviços do autor do projeto / empresa. 	</a:t>
            </a:r>
            <a:b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t-BR" sz="1600" dirty="0">
                <a:solidFill>
                  <a:schemeClr val="bg1"/>
                </a:solidFill>
                <a:latin typeface="Gill Sans Nova" panose="020B0602020104020203" pitchFamily="34" charset="0"/>
              </a:rPr>
              <a:t>Esta proposta tem validade de 10 dias corrido. </a:t>
            </a:r>
            <a:endParaRPr lang="pt-BR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br>
              <a:rPr lang="pt-BR" dirty="0">
                <a:solidFill>
                  <a:schemeClr val="bg1"/>
                </a:solidFill>
                <a:latin typeface="Gill Sans Nova" panose="020B0602020104020203" pitchFamily="34" charset="0"/>
              </a:rPr>
            </a:br>
            <a:endParaRPr lang="pt-BR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41DE4FF-B017-4977-BB36-B143B81F1378}"/>
              </a:ext>
            </a:extLst>
          </p:cNvPr>
          <p:cNvSpPr/>
          <p:nvPr/>
        </p:nvSpPr>
        <p:spPr>
          <a:xfrm>
            <a:off x="3880127" y="4764128"/>
            <a:ext cx="4498975" cy="15327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400" b="1" kern="0" dirty="0">
                <a:solidFill>
                  <a:srgbClr val="BFBFBF"/>
                </a:solidFill>
                <a:latin typeface="Gill Sans Nova" panose="020B06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Itens não inclusos na proposta	</a:t>
            </a:r>
            <a:endParaRPr lang="pt-BR" b="1" kern="0" dirty="0">
              <a:solidFill>
                <a:srgbClr val="2F5496"/>
              </a:solidFill>
              <a:latin typeface="Gill Sans Nova" panose="020B06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solidFill>
                  <a:srgbClr val="76717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Impostos, taxas, registros na prefeitura, emissão do alvará;</a:t>
            </a:r>
            <a:endParaRPr lang="pt-BR" sz="1200" dirty="0"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76717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Sondagens, levantamento planialtimétrico e análise do solo;</a:t>
            </a:r>
          </a:p>
          <a:p>
            <a:r>
              <a:rPr lang="pt-BR" sz="1400" dirty="0">
                <a:solidFill>
                  <a:srgbClr val="76717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Projetos complementares de cálculo estrutural, instalações hidráulicas, elétricas e outros projetos como paisagismo, automação etc.</a:t>
            </a:r>
            <a:r>
              <a:rPr lang="pt-BR" sz="1050" dirty="0">
                <a:solidFill>
                  <a:srgbClr val="76717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	</a:t>
            </a:r>
            <a:endParaRPr lang="pt-BR" sz="1400" dirty="0">
              <a:latin typeface="Gill Sans Nova" panose="020B0602020104020203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86B33DB-3CFE-4C4F-94C8-B98986996146}"/>
              </a:ext>
            </a:extLst>
          </p:cNvPr>
          <p:cNvSpPr/>
          <p:nvPr/>
        </p:nvSpPr>
        <p:spPr>
          <a:xfrm>
            <a:off x="3871492" y="2826682"/>
            <a:ext cx="3808869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400" b="1" kern="0" dirty="0">
                <a:solidFill>
                  <a:schemeClr val="bg1"/>
                </a:solidFill>
                <a:latin typeface="Gill Sans Nova" panose="020B06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ITENS INCLUSOS </a:t>
            </a:r>
            <a:endParaRPr lang="pt-BR" b="1" kern="0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14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4 visitas técnicas durante a obra;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1400" dirty="0">
                <a:solidFill>
                  <a:schemeClr val="bg1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ahoma" panose="020B0604030504040204" pitchFamily="34" charset="0"/>
              </a:rPr>
              <a:t>Impressão de um jogo de cópias do projeto e em versão digital;</a:t>
            </a:r>
            <a:endParaRPr lang="pt-BR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59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188</Words>
  <Application>Microsoft Office PowerPoint</Application>
  <PresentationFormat>Personalizar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Gill Sans Nova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VICTOR_2</dc:creator>
  <cp:lastModifiedBy>VICTOR_2</cp:lastModifiedBy>
  <cp:revision>18</cp:revision>
  <dcterms:created xsi:type="dcterms:W3CDTF">2019-05-16T19:51:11Z</dcterms:created>
  <dcterms:modified xsi:type="dcterms:W3CDTF">2019-05-31T12:07:35Z</dcterms:modified>
</cp:coreProperties>
</file>