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  <p:sldId id="371" r:id="rId120"/>
    <p:sldId id="372" r:id="rId121"/>
    <p:sldId id="373" r:id="rId122"/>
  </p:sldIdLst>
  <p:sldSz cy="5143500" cx="9144000"/>
  <p:notesSz cx="6858000" cy="9144000"/>
  <p:embeddedFontLst>
    <p:embeddedFont>
      <p:font typeface="Proxima Nova"/>
      <p:regular r:id="rId123"/>
      <p:bold r:id="rId124"/>
      <p:italic r:id="rId125"/>
      <p:boldItalic r:id="rId126"/>
    </p:embeddedFont>
    <p:embeddedFont>
      <p:font typeface="Montserrat"/>
      <p:regular r:id="rId127"/>
      <p:bold r:id="rId128"/>
      <p:italic r:id="rId129"/>
      <p:boldItalic r:id="rId130"/>
    </p:embeddedFont>
    <p:embeddedFont>
      <p:font typeface="Poppins"/>
      <p:regular r:id="rId131"/>
      <p:bold r:id="rId132"/>
      <p:italic r:id="rId133"/>
      <p:boldItalic r:id="rId134"/>
    </p:embeddedFont>
    <p:embeddedFont>
      <p:font typeface="Montserrat Black"/>
      <p:bold r:id="rId135"/>
      <p:boldItalic r:id="rId136"/>
    </p:embeddedFont>
    <p:embeddedFont>
      <p:font typeface="Helvetica Neue"/>
      <p:regular r:id="rId137"/>
      <p:bold r:id="rId138"/>
      <p:italic r:id="rId139"/>
      <p:boldItalic r:id="rId140"/>
    </p:embeddedFont>
    <p:embeddedFont>
      <p:font typeface="Montserrat ExtraBold"/>
      <p:bold r:id="rId141"/>
      <p:boldItalic r:id="rId142"/>
    </p:embeddedFont>
    <p:embeddedFont>
      <p:font typeface="Helvetica Neue Light"/>
      <p:regular r:id="rId143"/>
      <p:bold r:id="rId144"/>
      <p:italic r:id="rId145"/>
      <p:boldItalic r:id="rId1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07" Type="http://schemas.openxmlformats.org/officeDocument/2006/relationships/slide" Target="slides/slide103.xml"/><Relationship Id="rId106" Type="http://schemas.openxmlformats.org/officeDocument/2006/relationships/slide" Target="slides/slide102.xml"/><Relationship Id="rId105" Type="http://schemas.openxmlformats.org/officeDocument/2006/relationships/slide" Target="slides/slide101.xml"/><Relationship Id="rId104" Type="http://schemas.openxmlformats.org/officeDocument/2006/relationships/slide" Target="slides/slide100.xml"/><Relationship Id="rId109" Type="http://schemas.openxmlformats.org/officeDocument/2006/relationships/slide" Target="slides/slide105.xml"/><Relationship Id="rId108" Type="http://schemas.openxmlformats.org/officeDocument/2006/relationships/slide" Target="slides/slide104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103" Type="http://schemas.openxmlformats.org/officeDocument/2006/relationships/slide" Target="slides/slide99.xml"/><Relationship Id="rId102" Type="http://schemas.openxmlformats.org/officeDocument/2006/relationships/slide" Target="slides/slide98.xml"/><Relationship Id="rId101" Type="http://schemas.openxmlformats.org/officeDocument/2006/relationships/slide" Target="slides/slide97.xml"/><Relationship Id="rId100" Type="http://schemas.openxmlformats.org/officeDocument/2006/relationships/slide" Target="slides/slide96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29" Type="http://schemas.openxmlformats.org/officeDocument/2006/relationships/font" Target="fonts/Montserrat-italic.fntdata"/><Relationship Id="rId128" Type="http://schemas.openxmlformats.org/officeDocument/2006/relationships/font" Target="fonts/Montserrat-bold.fntdata"/><Relationship Id="rId127" Type="http://schemas.openxmlformats.org/officeDocument/2006/relationships/font" Target="fonts/Montserrat-regular.fntdata"/><Relationship Id="rId126" Type="http://schemas.openxmlformats.org/officeDocument/2006/relationships/font" Target="fonts/ProximaNova-boldItalic.fntdata"/><Relationship Id="rId26" Type="http://schemas.openxmlformats.org/officeDocument/2006/relationships/slide" Target="slides/slide22.xml"/><Relationship Id="rId121" Type="http://schemas.openxmlformats.org/officeDocument/2006/relationships/slide" Target="slides/slide117.xml"/><Relationship Id="rId25" Type="http://schemas.openxmlformats.org/officeDocument/2006/relationships/slide" Target="slides/slide21.xml"/><Relationship Id="rId120" Type="http://schemas.openxmlformats.org/officeDocument/2006/relationships/slide" Target="slides/slide116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125" Type="http://schemas.openxmlformats.org/officeDocument/2006/relationships/font" Target="fonts/ProximaNova-italic.fntdata"/><Relationship Id="rId29" Type="http://schemas.openxmlformats.org/officeDocument/2006/relationships/slide" Target="slides/slide25.xml"/><Relationship Id="rId124" Type="http://schemas.openxmlformats.org/officeDocument/2006/relationships/font" Target="fonts/ProximaNova-bold.fntdata"/><Relationship Id="rId123" Type="http://schemas.openxmlformats.org/officeDocument/2006/relationships/font" Target="fonts/ProximaNova-regular.fntdata"/><Relationship Id="rId122" Type="http://schemas.openxmlformats.org/officeDocument/2006/relationships/slide" Target="slides/slide118.xml"/><Relationship Id="rId95" Type="http://schemas.openxmlformats.org/officeDocument/2006/relationships/slide" Target="slides/slide91.xml"/><Relationship Id="rId94" Type="http://schemas.openxmlformats.org/officeDocument/2006/relationships/slide" Target="slides/slide90.xml"/><Relationship Id="rId97" Type="http://schemas.openxmlformats.org/officeDocument/2006/relationships/slide" Target="slides/slide93.xml"/><Relationship Id="rId96" Type="http://schemas.openxmlformats.org/officeDocument/2006/relationships/slide" Target="slides/slide92.xml"/><Relationship Id="rId11" Type="http://schemas.openxmlformats.org/officeDocument/2006/relationships/slide" Target="slides/slide7.xml"/><Relationship Id="rId99" Type="http://schemas.openxmlformats.org/officeDocument/2006/relationships/slide" Target="slides/slide95.xml"/><Relationship Id="rId10" Type="http://schemas.openxmlformats.org/officeDocument/2006/relationships/slide" Target="slides/slide6.xml"/><Relationship Id="rId98" Type="http://schemas.openxmlformats.org/officeDocument/2006/relationships/slide" Target="slides/slide94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3" Type="http://schemas.openxmlformats.org/officeDocument/2006/relationships/slide" Target="slides/slide89.xml"/><Relationship Id="rId92" Type="http://schemas.openxmlformats.org/officeDocument/2006/relationships/slide" Target="slides/slide88.xml"/><Relationship Id="rId118" Type="http://schemas.openxmlformats.org/officeDocument/2006/relationships/slide" Target="slides/slide114.xml"/><Relationship Id="rId117" Type="http://schemas.openxmlformats.org/officeDocument/2006/relationships/slide" Target="slides/slide113.xml"/><Relationship Id="rId116" Type="http://schemas.openxmlformats.org/officeDocument/2006/relationships/slide" Target="slides/slide112.xml"/><Relationship Id="rId115" Type="http://schemas.openxmlformats.org/officeDocument/2006/relationships/slide" Target="slides/slide111.xml"/><Relationship Id="rId119" Type="http://schemas.openxmlformats.org/officeDocument/2006/relationships/slide" Target="slides/slide115.xml"/><Relationship Id="rId15" Type="http://schemas.openxmlformats.org/officeDocument/2006/relationships/slide" Target="slides/slide11.xml"/><Relationship Id="rId110" Type="http://schemas.openxmlformats.org/officeDocument/2006/relationships/slide" Target="slides/slide106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14" Type="http://schemas.openxmlformats.org/officeDocument/2006/relationships/slide" Target="slides/slide110.xml"/><Relationship Id="rId18" Type="http://schemas.openxmlformats.org/officeDocument/2006/relationships/slide" Target="slides/slide14.xml"/><Relationship Id="rId113" Type="http://schemas.openxmlformats.org/officeDocument/2006/relationships/slide" Target="slides/slide109.xml"/><Relationship Id="rId112" Type="http://schemas.openxmlformats.org/officeDocument/2006/relationships/slide" Target="slides/slide108.xml"/><Relationship Id="rId111" Type="http://schemas.openxmlformats.org/officeDocument/2006/relationships/slide" Target="slides/slide107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8" Type="http://schemas.openxmlformats.org/officeDocument/2006/relationships/slide" Target="slides/slide84.xml"/><Relationship Id="rId87" Type="http://schemas.openxmlformats.org/officeDocument/2006/relationships/slide" Target="slides/slide83.xml"/><Relationship Id="rId89" Type="http://schemas.openxmlformats.org/officeDocument/2006/relationships/slide" Target="slides/slide85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3" Type="http://schemas.openxmlformats.org/officeDocument/2006/relationships/font" Target="fonts/HelveticaNeueLight-regular.fntdata"/><Relationship Id="rId142" Type="http://schemas.openxmlformats.org/officeDocument/2006/relationships/font" Target="fonts/MontserratExtraBold-boldItalic.fntdata"/><Relationship Id="rId141" Type="http://schemas.openxmlformats.org/officeDocument/2006/relationships/font" Target="fonts/MontserratExtraBold-bold.fntdata"/><Relationship Id="rId140" Type="http://schemas.openxmlformats.org/officeDocument/2006/relationships/font" Target="fonts/HelveticaNeue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46" Type="http://schemas.openxmlformats.org/officeDocument/2006/relationships/font" Target="fonts/HelveticaNeueLight-boldItalic.fntdata"/><Relationship Id="rId7" Type="http://schemas.openxmlformats.org/officeDocument/2006/relationships/slide" Target="slides/slide3.xml"/><Relationship Id="rId145" Type="http://schemas.openxmlformats.org/officeDocument/2006/relationships/font" Target="fonts/HelveticaNeueLight-italic.fntdata"/><Relationship Id="rId8" Type="http://schemas.openxmlformats.org/officeDocument/2006/relationships/slide" Target="slides/slide4.xml"/><Relationship Id="rId144" Type="http://schemas.openxmlformats.org/officeDocument/2006/relationships/font" Target="fonts/HelveticaNeueLight-bold.fntdata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139" Type="http://schemas.openxmlformats.org/officeDocument/2006/relationships/font" Target="fonts/HelveticaNeue-italic.fntdata"/><Relationship Id="rId138" Type="http://schemas.openxmlformats.org/officeDocument/2006/relationships/font" Target="fonts/HelveticaNeue-bold.fntdata"/><Relationship Id="rId137" Type="http://schemas.openxmlformats.org/officeDocument/2006/relationships/font" Target="fonts/HelveticaNeue-regular.fntdata"/><Relationship Id="rId132" Type="http://schemas.openxmlformats.org/officeDocument/2006/relationships/font" Target="fonts/Poppins-bold.fntdata"/><Relationship Id="rId131" Type="http://schemas.openxmlformats.org/officeDocument/2006/relationships/font" Target="fonts/Poppins-regular.fntdata"/><Relationship Id="rId130" Type="http://schemas.openxmlformats.org/officeDocument/2006/relationships/font" Target="fonts/Montserrat-boldItalic.fntdata"/><Relationship Id="rId136" Type="http://schemas.openxmlformats.org/officeDocument/2006/relationships/font" Target="fonts/MontserratBlack-boldItalic.fntdata"/><Relationship Id="rId135" Type="http://schemas.openxmlformats.org/officeDocument/2006/relationships/font" Target="fonts/MontserratBlack-bold.fntdata"/><Relationship Id="rId134" Type="http://schemas.openxmlformats.org/officeDocument/2006/relationships/font" Target="fonts/Poppins-boldItalic.fntdata"/><Relationship Id="rId133" Type="http://schemas.openxmlformats.org/officeDocument/2006/relationships/font" Target="fonts/Poppins-italic.fntdata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69" Type="http://schemas.openxmlformats.org/officeDocument/2006/relationships/slide" Target="slides/slide6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9" Type="http://schemas.openxmlformats.org/officeDocument/2006/relationships/slide" Target="slides/slide55.xml"/><Relationship Id="rId58" Type="http://schemas.openxmlformats.org/officeDocument/2006/relationships/slide" Target="slides/slide5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2cdc86b7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2cdc86b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Curso de UX design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e2cdc86b71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e2cdc86b71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0" name="Shape 3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1" name="Google Shape;3341;ge2cdc86b71_0_3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2" name="Google Shape;3342;ge2cdc86b71_0_3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7" name="Shape 3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8" name="Google Shape;3378;ge2cdc86b71_0_3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9" name="Google Shape;3379;ge2cdc86b71_0_3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3" name="Shape 3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4" name="Google Shape;3414;ge2cdc86b71_0_3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5" name="Google Shape;3415;ge2cdc86b71_0_3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3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ge2cdc86b71_0_3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5" name="Google Shape;3455;ge2cdc86b71_0_3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1" name="Shape 3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2" name="Google Shape;3492;ge2cdc86b71_0_3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3" name="Google Shape;3493;ge2cdc86b71_0_3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0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1" name="Google Shape;3531;ge2cdc86b71_0_3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2" name="Google Shape;3532;ge2cdc86b71_0_3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6" name="Shape 3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7" name="Google Shape;3567;ge2cdc86b71_0_34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8" name="Google Shape;3568;ge2cdc86b71_0_3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4" name="Shape 3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5" name="Google Shape;3605;ge2cdc86b71_0_3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6" name="Google Shape;3606;ge2cdc86b71_0_3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0" name="Shape 3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1" name="Google Shape;3641;ge2cdc86b71_0_3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2" name="Google Shape;3642;ge2cdc86b71_0_3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6" name="Shape 3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7" name="Google Shape;3677;ge2cdc86b71_0_35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8" name="Google Shape;3678;ge2cdc86b71_0_3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e2cdc86b71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e2cdc86b71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4" name="Shape 3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5" name="Google Shape;3715;ge2cdc86b71_0_35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6" name="Google Shape;3716;ge2cdc86b71_0_35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4" name="Shape 3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5" name="Google Shape;3725;ge2cdc86b71_0_35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6" name="Google Shape;3726;ge2cdc86b71_0_35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2" name="Google Shape;3762;ge44f8f7f92_0_5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3" name="Google Shape;3763;ge44f8f7f92_0_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292929"/>
              </a:solidFill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5" name="Shape 3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6" name="Google Shape;3786;ge44f8f7f92_0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7" name="Google Shape;3787;ge44f8f7f92_0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7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8" name="Google Shape;3838;ge44f8f7f92_0_5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9" name="Google Shape;3839;ge44f8f7f92_0_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292929"/>
              </a:solidFill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1" name="Shape 3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2" name="Google Shape;3862;ge44f8f7f92_0_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3" name="Google Shape;3863;ge44f8f7f92_0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3" name="Shape 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4" name="Google Shape;3914;ge44f8f7f92_0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5" name="Google Shape;3915;ge44f8f7f92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292929"/>
              </a:solidFill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1" name="Shape 3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2" name="Google Shape;3922;ge44f8f7f92_0_3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3" name="Google Shape;3923;ge44f8f7f92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8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9" name="Google Shape;3959;ge44f8f7f92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0" name="Google Shape;3960;ge44f8f7f92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e2cdc86b71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e2cdc86b71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e2cdc86b71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e2cdc86b71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e2cdc86b71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e2cdc86b71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e2cdc86b71_0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e2cdc86b71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e2cdc86b71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e2cdc86b71_0_334:notes"/>
          <p:cNvSpPr/>
          <p:nvPr>
            <p:ph idx="2" type="sldImg"/>
          </p:nvPr>
        </p:nvSpPr>
        <p:spPr>
          <a:xfrm>
            <a:off x="1143229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e2cdc86b71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e2cdc86b71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e2cdc86b71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e2cdc86b71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e2cdc86b71_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e2cdc86b71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e2cdc86b7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e2cdc86b7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e2cdc86b71_0_4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e2cdc86b71_0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e2cdc86b71_0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e2cdc86b71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e2cdc86b71_0_5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e2cdc86b71_0_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e2cdc86b71_0_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e2cdc86b71_0_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e2cdc86b71_0_5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e2cdc86b71_0_5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e2cdc86b71_0_6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e2cdc86b71_0_6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e2cdc86b71_0_6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e2cdc86b71_0_6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e2cdc86b71_0_6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e2cdc86b71_0_6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e2cdc86b71_0_6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e2cdc86b71_0_6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e2cdc86b71_0_731:notes"/>
          <p:cNvSpPr/>
          <p:nvPr>
            <p:ph idx="2" type="sldImg"/>
          </p:nvPr>
        </p:nvSpPr>
        <p:spPr>
          <a:xfrm>
            <a:off x="285750" y="914400"/>
            <a:ext cx="4572000" cy="4572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6" name="Google Shape;816;ge2cdc86b71_0_731:notes"/>
          <p:cNvSpPr txBox="1"/>
          <p:nvPr>
            <p:ph idx="1" type="body"/>
          </p:nvPr>
        </p:nvSpPr>
        <p:spPr>
          <a:xfrm>
            <a:off x="514350" y="5791200"/>
            <a:ext cx="41148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2cdc86b71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e2cdc86b7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e2cdc86b71_0_765:notes"/>
          <p:cNvSpPr/>
          <p:nvPr>
            <p:ph idx="2" type="sldImg"/>
          </p:nvPr>
        </p:nvSpPr>
        <p:spPr>
          <a:xfrm>
            <a:off x="285750" y="914400"/>
            <a:ext cx="4572000" cy="4572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1" name="Google Shape;851;ge2cdc86b71_0_765:notes"/>
          <p:cNvSpPr txBox="1"/>
          <p:nvPr>
            <p:ph idx="1" type="body"/>
          </p:nvPr>
        </p:nvSpPr>
        <p:spPr>
          <a:xfrm>
            <a:off x="514350" y="5791200"/>
            <a:ext cx="41148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e2cdc86b71_0_8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e2cdc86b71_0_8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e2cdc86b71_0_8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e2cdc86b71_0_8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e2cdc86b71_0_8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e2cdc86b71_0_8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e2cdc86b71_0_8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e2cdc86b71_0_8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e2cdc86b71_0_8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e2cdc86b71_0_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e2cdc86b71_0_923:notes"/>
          <p:cNvSpPr/>
          <p:nvPr>
            <p:ph idx="2" type="sldImg"/>
          </p:nvPr>
        </p:nvSpPr>
        <p:spPr>
          <a:xfrm>
            <a:off x="285750" y="914400"/>
            <a:ext cx="4572000" cy="4572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5" name="Google Shape;1015;ge2cdc86b71_0_923:notes"/>
          <p:cNvSpPr txBox="1"/>
          <p:nvPr>
            <p:ph idx="1" type="body"/>
          </p:nvPr>
        </p:nvSpPr>
        <p:spPr>
          <a:xfrm>
            <a:off x="514350" y="5791200"/>
            <a:ext cx="41148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e2cdc86b71_0_9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e2cdc86b71_0_9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e2cdc86b71_0_9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e2cdc86b71_0_9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e2cdc86b71_0_10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3" name="Google Shape;1103;ge2cdc86b71_0_10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e2cdc86b71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e2cdc86b71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e2cdc86b71_0_10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e2cdc86b71_0_10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e2cdc86b71_0_10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e2cdc86b71_0_10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e2cdc86b71_0_1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1" name="Google Shape;1211;ge2cdc86b71_0_1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e2cdc86b71_0_1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e2cdc86b71_0_1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e2cdc86b71_0_1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e2cdc86b71_0_1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8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e2cdc86b71_0_1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e2cdc86b71_0_1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e2cdc86b71_0_1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8" name="Google Shape;1358;ge2cdc86b71_0_1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e2cdc86b71_0_1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e2cdc86b71_0_1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e2cdc86b71_0_1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e2cdc86b71_0_1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e2cdc86b71_0_1362:notes"/>
          <p:cNvSpPr/>
          <p:nvPr>
            <p:ph idx="2" type="sldImg"/>
          </p:nvPr>
        </p:nvSpPr>
        <p:spPr>
          <a:xfrm>
            <a:off x="285750" y="914400"/>
            <a:ext cx="4572000" cy="4572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7" name="Google Shape;1467;ge2cdc86b71_0_1362:notes"/>
          <p:cNvSpPr txBox="1"/>
          <p:nvPr>
            <p:ph idx="1" type="body"/>
          </p:nvPr>
        </p:nvSpPr>
        <p:spPr>
          <a:xfrm>
            <a:off x="514350" y="5791200"/>
            <a:ext cx="41148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e2cdc86b71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e2cdc86b71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ge2cdc86b71_0_1397:notes"/>
          <p:cNvSpPr/>
          <p:nvPr>
            <p:ph idx="2" type="sldImg"/>
          </p:nvPr>
        </p:nvSpPr>
        <p:spPr>
          <a:xfrm>
            <a:off x="285750" y="914400"/>
            <a:ext cx="4572000" cy="4572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3" name="Google Shape;1503;ge2cdc86b71_0_1397:notes"/>
          <p:cNvSpPr txBox="1"/>
          <p:nvPr>
            <p:ph idx="1" type="body"/>
          </p:nvPr>
        </p:nvSpPr>
        <p:spPr>
          <a:xfrm>
            <a:off x="514350" y="5791200"/>
            <a:ext cx="41148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ge2cdc86b71_0_14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8" name="Google Shape;1538;ge2cdc86b71_0_1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4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ge2cdc86b71_0_14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6" name="Google Shape;1576;ge2cdc86b71_0_1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ge2cdc86b71_0_1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4" name="Google Shape;1614;ge2cdc86b71_0_1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9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e2cdc86b71_0_1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1" name="Google Shape;1651;ge2cdc86b71_0_1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ge2cdc86b71_0_15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8" name="Google Shape;1688;ge2cdc86b71_0_15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3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ge2cdc86b71_0_1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5" name="Google Shape;1725;ge2cdc86b71_0_1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0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ge2cdc86b71_0_16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2" name="Google Shape;1762;ge2cdc86b71_0_16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50">
                <a:solidFill>
                  <a:schemeClr val="dk1"/>
                </a:solidFill>
                <a:highlight>
                  <a:srgbClr val="FFFFFF"/>
                </a:highlight>
              </a:rPr>
              <a:t>Serão abordados como funcionam os dois fluxos de trabalho, que chamamos de Dual track.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5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ge2cdc86b71_0_16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7" name="Google Shape;1797;ge2cdc86b71_0_16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3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e2cdc86b71_0_16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e2cdc86b71_0_16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e2cdc86b71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e2cdc86b71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5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ge2cdc86b71_0_17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7" name="Google Shape;1857;ge2cdc86b71_0_17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4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ge2cdc86b71_0_17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6" name="Google Shape;1896;ge2cdc86b71_0_17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0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ge2cdc86b71_0_18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2" name="Google Shape;1932;ge2cdc86b71_0_18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9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ge2cdc86b71_0_18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1" name="Google Shape;1971;ge2cdc86b71_0_18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5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Google Shape;2006;ge2cdc86b71_0_18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7" name="Google Shape;2007;ge2cdc86b71_0_1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7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ge2cdc86b71_0_19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9" name="Google Shape;2059;ge2cdc86b71_0_19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3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Google Shape;2094;ge2cdc86b71_0_19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5" name="Google Shape;2095;ge2cdc86b71_0_19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e2cdc86b71_0_20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e2cdc86b71_0_20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6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ge2cdc86b71_0_20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8" name="Google Shape;2168;ge2cdc86b71_0_20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4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Google Shape;2175;ge2cdc86b71_0_20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6" name="Google Shape;2176;ge2cdc86b71_0_20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e2cdc86b71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e2cdc86b71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9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e2cdc86b71_0_2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e2cdc86b71_0_2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7" name="Shape 2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" name="Google Shape;2328;ge2cdc86b71_0_2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9" name="Google Shape;2329;ge2cdc86b71_0_2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3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Google Shape;2334;ge2cdc86b71_0_2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5" name="Google Shape;2335;ge2cdc86b71_0_2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9" name="Shape 2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0" name="Google Shape;2370;ge2cdc86b71_0_2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2371" name="Google Shape;2371;ge2cdc86b71_0_2242:notes"/>
          <p:cNvSpPr/>
          <p:nvPr>
            <p:ph idx="2" type="sldImg"/>
          </p:nvPr>
        </p:nvSpPr>
        <p:spPr>
          <a:xfrm>
            <a:off x="1143229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Google Shape;2382;ge2cdc86b71_0_2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3" name="Google Shape;2383;ge2cdc86b71_0_2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3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4" name="Google Shape;2424;ge2cdc86b71_0_2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5" name="Google Shape;2425;ge2cdc86b71_0_2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9" name="Shape 2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" name="Google Shape;2460;ge2cdc86b71_0_2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1" name="Google Shape;2461;ge2cdc86b71_0_2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5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Google Shape;2496;ge2cdc86b71_0_2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7" name="Google Shape;2497;ge2cdc86b71_0_2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7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Google Shape;2538;ge2cdc86b71_0_2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9" name="Google Shape;2539;ge2cdc86b71_0_2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3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ge2cdc86b71_0_2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5" name="Google Shape;2575;ge2cdc86b71_0_2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2cdc86b71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e2cdc86b71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5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ge2cdc86b71_0_2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7" name="Google Shape;2617;ge2cdc86b71_0_2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2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e2cdc86b71_0_25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e2cdc86b71_0_2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8" name="Shape 2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9" name="Google Shape;2689;ge2cdc86b71_0_25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0" name="Google Shape;2690;ge2cdc86b71_0_2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4" name="Shape 2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5" name="Google Shape;2725;ge2cdc86b71_0_25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6" name="Google Shape;2726;ge2cdc86b71_0_2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1" name="Shape 2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2" name="Google Shape;2762;ge2cdc86b71_0_2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63" name="Google Shape;2763;ge2cdc86b71_0_2623:notes"/>
          <p:cNvSpPr/>
          <p:nvPr>
            <p:ph idx="2" type="sldImg"/>
          </p:nvPr>
        </p:nvSpPr>
        <p:spPr>
          <a:xfrm>
            <a:off x="1143229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3" name="Shape 2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4" name="Google Shape;2774;ge2cdc86b71_0_26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5" name="Google Shape;2775;ge2cdc86b71_0_26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3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ge2cdc86b71_0_26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5" name="Google Shape;2815;ge2cdc86b71_0_26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9" name="Shape 2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0" name="Google Shape;2850;ge2cdc86b71_0_27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1" name="Google Shape;2851;ge2cdc86b71_0_27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7" name="Shape 2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8" name="Google Shape;2888;ge2cdc86b71_0_27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9" name="Google Shape;2889;ge2cdc86b71_0_27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5" name="Shape 2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6" name="Google Shape;2926;ge2cdc86b71_0_2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7" name="Google Shape;2927;ge2cdc86b71_0_2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e2cdc86b71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e2cdc86b71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2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3" name="Google Shape;2963;ge2cdc86b71_0_28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4" name="Google Shape;2964;ge2cdc86b71_0_28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2" name="Shape 3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3" name="Google Shape;3003;ge2cdc86b71_0_28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4" name="Google Shape;3004;ge2cdc86b71_0_28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0" name="Shape 3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" name="Google Shape;3041;ge2cdc86b71_0_28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2" name="Google Shape;3042;ge2cdc86b71_0_28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7" name="Shape 3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8" name="Google Shape;3048;ge2cdc86b71_0_29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9" name="Google Shape;3049;ge2cdc86b71_0_29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8" name="Shape 3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Google Shape;3089;ge2cdc86b71_0_29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0" name="Google Shape;3090;ge2cdc86b71_0_29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6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ge2cdc86b71_0_29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8" name="Google Shape;3128;ge2cdc86b71_0_29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5" name="Shape 3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" name="Google Shape;3166;ge2cdc86b71_0_30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7" name="Google Shape;3167;ge2cdc86b71_0_3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2" name="Google Shape;3202;ge2cdc86b71_0_30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3" name="Google Shape;3203;ge2cdc86b71_0_30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4" name="Shape 3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5" name="Google Shape;3255;ge2cdc86b71_0_3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6" name="Google Shape;3256;ge2cdc86b71_0_3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1" name="Shape 3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2" name="Google Shape;3302;ge2cdc86b71_0_3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3" name="Google Shape;3303;ge2cdc86b71_0_3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 1">
  <p:cSld name="TITLE_2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 lnSpcReduction="20000"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0">
  <p:cSld name="TITLE_20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4" name="Google Shape;54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5" name="Google Shape;5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71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72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53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69.png"/><Relationship Id="rId6" Type="http://schemas.openxmlformats.org/officeDocument/2006/relationships/image" Target="../media/image74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55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55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61.png"/><Relationship Id="rId4" Type="http://schemas.openxmlformats.org/officeDocument/2006/relationships/image" Target="../media/image62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61.png"/><Relationship Id="rId4" Type="http://schemas.openxmlformats.org/officeDocument/2006/relationships/image" Target="../media/image10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61.png"/><Relationship Id="rId4" Type="http://schemas.openxmlformats.org/officeDocument/2006/relationships/image" Target="../media/image10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61.png"/><Relationship Id="rId4" Type="http://schemas.openxmlformats.org/officeDocument/2006/relationships/image" Target="../media/image73.png"/><Relationship Id="rId5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61.png"/><Relationship Id="rId4" Type="http://schemas.openxmlformats.org/officeDocument/2006/relationships/image" Target="../media/image62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61.png"/><Relationship Id="rId4" Type="http://schemas.openxmlformats.org/officeDocument/2006/relationships/image" Target="../media/image10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64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64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64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52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linkedin.com/in/renata-tonezi/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25.png"/><Relationship Id="rId6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34.png"/><Relationship Id="rId6" Type="http://schemas.openxmlformats.org/officeDocument/2006/relationships/image" Target="../media/image31.png"/><Relationship Id="rId7" Type="http://schemas.openxmlformats.org/officeDocument/2006/relationships/image" Target="../media/image3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.png"/><Relationship Id="rId4" Type="http://schemas.openxmlformats.org/officeDocument/2006/relationships/image" Target="../media/image22.png"/><Relationship Id="rId5" Type="http://schemas.openxmlformats.org/officeDocument/2006/relationships/image" Target="../media/image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2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2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2.png"/><Relationship Id="rId4" Type="http://schemas.openxmlformats.org/officeDocument/2006/relationships/image" Target="../media/image22.png"/><Relationship Id="rId5" Type="http://schemas.openxmlformats.org/officeDocument/2006/relationships/image" Target="../media/image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.png"/><Relationship Id="rId4" Type="http://schemas.openxmlformats.org/officeDocument/2006/relationships/image" Target="../media/image4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3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4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3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8.png"/><Relationship Id="rId4" Type="http://schemas.openxmlformats.org/officeDocument/2006/relationships/image" Target="../media/image35.png"/><Relationship Id="rId5" Type="http://schemas.openxmlformats.org/officeDocument/2006/relationships/image" Target="../media/image33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22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6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39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36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0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3.pn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65.png"/><Relationship Id="rId6" Type="http://schemas.openxmlformats.org/officeDocument/2006/relationships/image" Target="../media/image38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7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0.png"/><Relationship Id="rId4" Type="http://schemas.openxmlformats.org/officeDocument/2006/relationships/image" Target="../media/image42.png"/><Relationship Id="rId5" Type="http://schemas.openxmlformats.org/officeDocument/2006/relationships/image" Target="../media/image9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1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56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57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59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76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5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51.png"/><Relationship Id="rId6" Type="http://schemas.openxmlformats.org/officeDocument/2006/relationships/image" Target="../media/image70.png"/><Relationship Id="rId7" Type="http://schemas.openxmlformats.org/officeDocument/2006/relationships/image" Target="../media/image75.png"/><Relationship Id="rId8" Type="http://schemas.openxmlformats.org/officeDocument/2006/relationships/image" Target="../media/image49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68.png"/><Relationship Id="rId6" Type="http://schemas.openxmlformats.org/officeDocument/2006/relationships/image" Target="../media/image48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23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67.png"/><Relationship Id="rId6" Type="http://schemas.openxmlformats.org/officeDocument/2006/relationships/image" Target="../media/image50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58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54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4975" y="245375"/>
            <a:ext cx="1735801" cy="19229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 txBox="1"/>
          <p:nvPr/>
        </p:nvSpPr>
        <p:spPr>
          <a:xfrm>
            <a:off x="2255200" y="1386475"/>
            <a:ext cx="59859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Desenvolvimento de produtos</a:t>
            </a:r>
            <a:endParaRPr b="1" sz="4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62;p15"/>
          <p:cNvSpPr txBox="1"/>
          <p:nvPr/>
        </p:nvSpPr>
        <p:spPr>
          <a:xfrm>
            <a:off x="761400" y="4674938"/>
            <a:ext cx="1981200" cy="1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Proxima Nova"/>
              <a:buNone/>
            </a:pPr>
            <a:r>
              <a:t/>
            </a:r>
            <a:endParaRPr b="1" sz="600">
              <a:solidFill>
                <a:srgbClr val="FFFFFF"/>
              </a:solidFill>
            </a:endParaRPr>
          </a:p>
        </p:txBody>
      </p:sp>
      <p:sp>
        <p:nvSpPr>
          <p:cNvPr id="63" name="Google Shape;63;p15"/>
          <p:cNvSpPr txBox="1"/>
          <p:nvPr/>
        </p:nvSpPr>
        <p:spPr>
          <a:xfrm>
            <a:off x="2819275" y="3079663"/>
            <a:ext cx="2827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Construindo produtos que as pessoas amam</a:t>
            </a:r>
            <a:endParaRPr i="1"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4" name="Google Shape;6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0" y="2464475"/>
            <a:ext cx="3408525" cy="267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4"/>
          <p:cNvSpPr txBox="1"/>
          <p:nvPr/>
        </p:nvSpPr>
        <p:spPr>
          <a:xfrm>
            <a:off x="294175" y="1581325"/>
            <a:ext cx="37821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FAZER BOAS PERGUNTAS</a:t>
            </a:r>
            <a:endParaRPr b="1" sz="3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" name="Google Shape;238;p24"/>
          <p:cNvSpPr txBox="1"/>
          <p:nvPr/>
        </p:nvSpPr>
        <p:spPr>
          <a:xfrm>
            <a:off x="307400" y="2672100"/>
            <a:ext cx="40224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Ajuda a construir boas conexões com seu trabalho</a:t>
            </a:r>
            <a:endParaRPr b="1"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9" name="Google Shape;2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987000"/>
            <a:ext cx="2155300" cy="115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3050" y="4741400"/>
            <a:ext cx="1360250" cy="16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4"/>
          <p:cNvPicPr preferRelativeResize="0"/>
          <p:nvPr/>
        </p:nvPicPr>
        <p:blipFill rotWithShape="1">
          <a:blip r:embed="rId5">
            <a:alphaModFix/>
          </a:blip>
          <a:srcRect b="0" l="46879" r="0" t="0"/>
          <a:stretch/>
        </p:blipFill>
        <p:spPr>
          <a:xfrm>
            <a:off x="4286563" y="0"/>
            <a:ext cx="485743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4"/>
          <p:cNvSpPr/>
          <p:nvPr/>
        </p:nvSpPr>
        <p:spPr>
          <a:xfrm>
            <a:off x="3805050" y="239000"/>
            <a:ext cx="1099500" cy="10995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200" y="191175"/>
            <a:ext cx="1360250" cy="16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3" name="Shape 3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4" name="Google Shape;3344;p114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5" name="Google Shape;3345;p114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6" name="Google Shape;3346;p114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7" name="Google Shape;3347;p114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8" name="Google Shape;3348;p114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9" name="Google Shape;3349;p114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0" name="Google Shape;3350;p114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1" name="Google Shape;3351;p114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2" name="Google Shape;3352;p114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3" name="Google Shape;3353;p114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4" name="Google Shape;3354;p114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5" name="Google Shape;3355;p114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6" name="Google Shape;3356;p114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7" name="Google Shape;3357;p114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8" name="Google Shape;3358;p114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9" name="Google Shape;3359;p114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0" name="Google Shape;3360;p114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1" name="Google Shape;3361;p114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2" name="Google Shape;3362;p114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3" name="Google Shape;3363;p114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4" name="Google Shape;3364;p114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5" name="Google Shape;3365;p114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6" name="Google Shape;3366;p114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7" name="Google Shape;3367;p114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8" name="Google Shape;3368;p114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9" name="Google Shape;3369;p114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0" name="Google Shape;3370;p114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1" name="Google Shape;3371;p114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72" name="Google Shape;3372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3373" name="Google Shape;3373;p114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Valide as hipóteses e teste o market fit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74" name="Google Shape;3374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5" name="Google Shape;3375;p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6251" y="1419250"/>
            <a:ext cx="5222474" cy="2937650"/>
          </a:xfrm>
          <a:prstGeom prst="rect">
            <a:avLst/>
          </a:prstGeom>
          <a:noFill/>
          <a:ln>
            <a:noFill/>
          </a:ln>
        </p:spPr>
      </p:pic>
      <p:sp>
        <p:nvSpPr>
          <p:cNvPr id="3376" name="Google Shape;3376;p114"/>
          <p:cNvSpPr txBox="1"/>
          <p:nvPr/>
        </p:nvSpPr>
        <p:spPr>
          <a:xfrm>
            <a:off x="245095" y="1838275"/>
            <a:ext cx="3320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É a hora da verdade! </a:t>
            </a:r>
            <a:r>
              <a:rPr b="1" lang="pt-BR" sz="20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Teste com pelo menos 3-5 usuários potenciais</a:t>
            </a:r>
            <a:endParaRPr b="1" sz="20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0" name="Shape 3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1" name="Google Shape;3381;p115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2" name="Google Shape;3382;p115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3" name="Google Shape;3383;p115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4" name="Google Shape;3384;p115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5" name="Google Shape;3385;p115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6" name="Google Shape;3386;p115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7" name="Google Shape;3387;p115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8" name="Google Shape;3388;p115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9" name="Google Shape;3389;p115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0" name="Google Shape;3390;p115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1" name="Google Shape;3391;p115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2" name="Google Shape;3392;p115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3" name="Google Shape;3393;p115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4" name="Google Shape;3394;p115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5" name="Google Shape;3395;p115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6" name="Google Shape;3396;p115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7" name="Google Shape;3397;p115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8" name="Google Shape;3398;p115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9" name="Google Shape;3399;p115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0" name="Google Shape;3400;p115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1" name="Google Shape;3401;p115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2" name="Google Shape;3402;p115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3" name="Google Shape;3403;p115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4" name="Google Shape;3404;p115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5" name="Google Shape;3405;p115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6" name="Google Shape;3406;p115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7" name="Google Shape;3407;p115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8" name="Google Shape;3408;p115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09" name="Google Shape;3409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3410" name="Google Shape;3410;p115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Experiment canvas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11" name="Google Shape;3411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2" name="Google Shape;3412;p115"/>
          <p:cNvPicPr preferRelativeResize="0"/>
          <p:nvPr/>
        </p:nvPicPr>
        <p:blipFill rotWithShape="1">
          <a:blip r:embed="rId5">
            <a:alphaModFix/>
          </a:blip>
          <a:srcRect b="0" l="0" r="0" t="8784"/>
          <a:stretch/>
        </p:blipFill>
        <p:spPr>
          <a:xfrm>
            <a:off x="1811975" y="963525"/>
            <a:ext cx="6090300" cy="393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6" name="Shape 3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7" name="Google Shape;3417;p116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8" name="Google Shape;3418;p116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9" name="Google Shape;3419;p116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0" name="Google Shape;3420;p116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1" name="Google Shape;3421;p116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2" name="Google Shape;3422;p116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3" name="Google Shape;3423;p116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4" name="Google Shape;3424;p116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5" name="Google Shape;3425;p116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6" name="Google Shape;3426;p116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7" name="Google Shape;3427;p116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8" name="Google Shape;3428;p116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9" name="Google Shape;3429;p116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0" name="Google Shape;3430;p116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1" name="Google Shape;3431;p116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2" name="Google Shape;3432;p116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3" name="Google Shape;3433;p116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4" name="Google Shape;3434;p116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5" name="Google Shape;3435;p116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6" name="Google Shape;3436;p116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7" name="Google Shape;3437;p116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8" name="Google Shape;3438;p116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9" name="Google Shape;3439;p116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0" name="Google Shape;3440;p116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1" name="Google Shape;3441;p116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2" name="Google Shape;3442;p116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3" name="Google Shape;3443;p116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4" name="Google Shape;3444;p116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45" name="Google Shape;3445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3446" name="Google Shape;3446;p116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Lembra do ciclo Lean?</a:t>
            </a:r>
            <a:endParaRPr b="1"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47" name="Google Shape;3447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8" name="Google Shape;3448;p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1875" y="1065475"/>
            <a:ext cx="4200895" cy="376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49" name="Google Shape;3449;p116"/>
          <p:cNvSpPr txBox="1"/>
          <p:nvPr/>
        </p:nvSpPr>
        <p:spPr>
          <a:xfrm>
            <a:off x="6350675" y="1873575"/>
            <a:ext cx="2628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Valor </a:t>
            </a:r>
            <a:r>
              <a:rPr lang="pt-B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 seus potenciais prospects enxergam vantagens?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50" name="Google Shape;3450;p116"/>
          <p:cNvSpPr txBox="1"/>
          <p:nvPr/>
        </p:nvSpPr>
        <p:spPr>
          <a:xfrm>
            <a:off x="4925450" y="4023200"/>
            <a:ext cx="2628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Funcionalidades</a:t>
            </a:r>
            <a:r>
              <a:rPr lang="pt-B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– você tem pelo 2 funcionalidades básicas para resolver a dor do usuário?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51" name="Google Shape;3451;p116"/>
          <p:cNvSpPr txBox="1"/>
          <p:nvPr/>
        </p:nvSpPr>
        <p:spPr>
          <a:xfrm>
            <a:off x="136200" y="1780425"/>
            <a:ext cx="2628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Feedback </a:t>
            </a:r>
            <a:r>
              <a:rPr lang="pt-B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você tem ciclo de retorno sobre o uso do produto visando melhorias do produto?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52" name="Google Shape;3452;p116"/>
          <p:cNvSpPr txBox="1"/>
          <p:nvPr/>
        </p:nvSpPr>
        <p:spPr>
          <a:xfrm>
            <a:off x="191225" y="903028"/>
            <a:ext cx="34653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45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Algumas características do MVP</a:t>
            </a:r>
            <a:endParaRPr sz="17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6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7" name="Google Shape;3457;p117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8" name="Google Shape;3458;p117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9" name="Google Shape;3459;p117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0" name="Google Shape;3460;p117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1" name="Google Shape;3461;p117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2" name="Google Shape;3462;p117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3" name="Google Shape;3463;p117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4" name="Google Shape;3464;p117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5" name="Google Shape;3465;p117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6" name="Google Shape;3466;p117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7" name="Google Shape;3467;p117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8" name="Google Shape;3468;p117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9" name="Google Shape;3469;p117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0" name="Google Shape;3470;p117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1" name="Google Shape;3471;p117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2" name="Google Shape;3472;p117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3" name="Google Shape;3473;p117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4" name="Google Shape;3474;p117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5" name="Google Shape;3475;p117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6" name="Google Shape;3476;p117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7" name="Google Shape;3477;p117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8" name="Google Shape;3478;p117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9" name="Google Shape;3479;p117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0" name="Google Shape;3480;p117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1" name="Google Shape;3481;p117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2" name="Google Shape;3482;p117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3" name="Google Shape;3483;p117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4" name="Google Shape;3484;p117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85" name="Google Shape;3485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3486" name="Google Shape;3486;p117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Tipos de experimentos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87" name="Google Shape;3487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488" name="Google Shape;3488;p117"/>
          <p:cNvSpPr txBox="1"/>
          <p:nvPr/>
        </p:nvSpPr>
        <p:spPr>
          <a:xfrm>
            <a:off x="208325" y="1229100"/>
            <a:ext cx="47976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Concierge</a:t>
            </a:r>
            <a:endParaRPr b="1" sz="18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Mágico de OZ</a:t>
            </a:r>
            <a:endParaRPr b="1" sz="18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Cocriação e entrevista com usuários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Paper prototype ou wireframe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Mockup (app)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Vídeos explicativos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Teste A/B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Landing page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Fake door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Smoke test (teste de fumaça)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89" name="Google Shape;3489;p117"/>
          <p:cNvPicPr preferRelativeResize="0"/>
          <p:nvPr/>
        </p:nvPicPr>
        <p:blipFill rotWithShape="1">
          <a:blip r:embed="rId5">
            <a:alphaModFix/>
          </a:blip>
          <a:srcRect b="21036" l="0" r="0" t="0"/>
          <a:stretch/>
        </p:blipFill>
        <p:spPr>
          <a:xfrm>
            <a:off x="5344767" y="955247"/>
            <a:ext cx="3459447" cy="193503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90" name="Google Shape;3490;p1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4768" y="2977149"/>
            <a:ext cx="3459449" cy="1935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4" name="Shape 3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5" name="Google Shape;3495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496" name="Google Shape;3496;p118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7" name="Google Shape;3497;p118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8" name="Google Shape;3498;p118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9" name="Google Shape;3499;p118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0" name="Google Shape;3500;p118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1" name="Google Shape;3501;p118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2" name="Google Shape;3502;p118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3" name="Google Shape;3503;p118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4" name="Google Shape;3504;p118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5" name="Google Shape;3505;p118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6" name="Google Shape;3506;p118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7" name="Google Shape;3507;p118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8" name="Google Shape;3508;p118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9" name="Google Shape;3509;p118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0" name="Google Shape;3510;p118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1" name="Google Shape;3511;p118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2" name="Google Shape;3512;p118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3" name="Google Shape;3513;p118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4" name="Google Shape;3514;p118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5" name="Google Shape;3515;p118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6" name="Google Shape;3516;p118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7" name="Google Shape;3517;p118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8" name="Google Shape;3518;p118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9" name="Google Shape;3519;p118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0" name="Google Shape;3520;p118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1" name="Google Shape;3521;p118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2" name="Google Shape;3522;p118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3" name="Google Shape;3523;p118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4" name="Google Shape;3524;p118"/>
          <p:cNvSpPr txBox="1"/>
          <p:nvPr/>
        </p:nvSpPr>
        <p:spPr>
          <a:xfrm>
            <a:off x="1072200" y="1400475"/>
            <a:ext cx="34740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609600" marR="609600" rtl="0" algn="l">
              <a:spcBef>
                <a:spcPts val="4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2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indicadores chave que dizem se seu produto é amado</a:t>
            </a:r>
            <a:endParaRPr b="1" sz="4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t/>
            </a:r>
            <a:endParaRPr b="1" sz="6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25" name="Google Shape;3525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0213" y="2221550"/>
            <a:ext cx="1381125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6" name="Google Shape;3526;p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3527" name="Google Shape;3527;p118"/>
          <p:cNvSpPr txBox="1"/>
          <p:nvPr/>
        </p:nvSpPr>
        <p:spPr>
          <a:xfrm>
            <a:off x="177850" y="1670013"/>
            <a:ext cx="3000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609600" marR="609600" rtl="0" algn="l">
              <a:spcBef>
                <a:spcPts val="4500"/>
              </a:spcBef>
              <a:spcAft>
                <a:spcPts val="0"/>
              </a:spcAft>
              <a:buNone/>
            </a:pPr>
            <a:r>
              <a:rPr b="1" lang="pt-BR" sz="96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528" name="Google Shape;3528;p118"/>
          <p:cNvSpPr txBox="1"/>
          <p:nvPr/>
        </p:nvSpPr>
        <p:spPr>
          <a:xfrm>
            <a:off x="4909775" y="1793925"/>
            <a:ext cx="4719000" cy="22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609600" rtl="0" algn="l">
              <a:lnSpc>
                <a:spcPct val="200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Taxa de adoção</a:t>
            </a:r>
            <a:endParaRPr b="1" sz="21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609600" rtl="0" algn="l">
              <a:lnSpc>
                <a:spcPct val="20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Taxa de conversão</a:t>
            </a:r>
            <a:endParaRPr b="1" sz="21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609600" rtl="0" algn="l">
              <a:lnSpc>
                <a:spcPct val="20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Taxa de satisfação</a:t>
            </a:r>
            <a:endParaRPr b="1" sz="21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29" name="Google Shape;3529;p118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 como saber se o seu produto é amado?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3" name="Shape 3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4" name="Google Shape;3534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535" name="Google Shape;3535;p119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6" name="Google Shape;3536;p119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7" name="Google Shape;3537;p119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8" name="Google Shape;3538;p119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9" name="Google Shape;3539;p119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0" name="Google Shape;3540;p119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1" name="Google Shape;3541;p119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2" name="Google Shape;3542;p119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3" name="Google Shape;3543;p119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4" name="Google Shape;3544;p119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5" name="Google Shape;3545;p119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6" name="Google Shape;3546;p119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7" name="Google Shape;3547;p119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8" name="Google Shape;3548;p119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9" name="Google Shape;3549;p119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0" name="Google Shape;3550;p119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1" name="Google Shape;3551;p119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2" name="Google Shape;3552;p119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3" name="Google Shape;3553;p119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4" name="Google Shape;3554;p119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5" name="Google Shape;3555;p119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6" name="Google Shape;3556;p119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7" name="Google Shape;3557;p119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8" name="Google Shape;3558;p119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9" name="Google Shape;3559;p119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0" name="Google Shape;3560;p119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1" name="Google Shape;3561;p119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2" name="Google Shape;3562;p119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3" name="Google Shape;3563;p119"/>
          <p:cNvSpPr txBox="1"/>
          <p:nvPr/>
        </p:nvSpPr>
        <p:spPr>
          <a:xfrm>
            <a:off x="3337425" y="2452175"/>
            <a:ext cx="51819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609600" marR="609600" rtl="0" algn="l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0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produto de sucesso é aquele que seus clientes amam.</a:t>
            </a:r>
            <a:endParaRPr b="1" sz="53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9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t/>
            </a:r>
            <a:endParaRPr b="1" sz="57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64" name="Google Shape;3564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1938" y="1877713"/>
            <a:ext cx="1381125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5" name="Google Shape;3565;p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9" name="Shape 3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0" name="Google Shape;3570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3050" y="47414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3571" name="Google Shape;3571;p120"/>
          <p:cNvSpPr/>
          <p:nvPr/>
        </p:nvSpPr>
        <p:spPr>
          <a:xfrm>
            <a:off x="4332975" y="-100"/>
            <a:ext cx="4811100" cy="51435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2" name="Google Shape;3572;p120"/>
          <p:cNvSpPr txBox="1"/>
          <p:nvPr/>
        </p:nvSpPr>
        <p:spPr>
          <a:xfrm>
            <a:off x="4681697" y="1546500"/>
            <a:ext cx="49806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60960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ter um time de produto alinhado e uma pesquisa de quem é seu consumidor com respostas esclarecedoras.</a:t>
            </a:r>
            <a:endParaRPr b="1"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73" name="Google Shape;3573;p120"/>
          <p:cNvSpPr txBox="1"/>
          <p:nvPr/>
        </p:nvSpPr>
        <p:spPr>
          <a:xfrm>
            <a:off x="48375" y="1701750"/>
            <a:ext cx="3979800" cy="141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609600" marR="609600" rtl="0" algn="l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3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Para conquistar isso, dois passos são essenciais: </a:t>
            </a:r>
            <a:endParaRPr b="1"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74" name="Google Shape;3574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4375" y="3744925"/>
            <a:ext cx="2155300" cy="1156502"/>
          </a:xfrm>
          <a:prstGeom prst="rect">
            <a:avLst/>
          </a:prstGeom>
          <a:noFill/>
          <a:ln>
            <a:noFill/>
          </a:ln>
        </p:spPr>
      </p:pic>
      <p:sp>
        <p:nvSpPr>
          <p:cNvPr id="3575" name="Google Shape;3575;p120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6" name="Google Shape;3576;p120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7" name="Google Shape;3577;p120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8" name="Google Shape;3578;p120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9" name="Google Shape;3579;p120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0" name="Google Shape;3580;p120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1" name="Google Shape;3581;p120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2" name="Google Shape;3582;p120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3" name="Google Shape;3583;p120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4" name="Google Shape;3584;p120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5" name="Google Shape;3585;p120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6" name="Google Shape;3586;p120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7" name="Google Shape;3587;p120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8" name="Google Shape;3588;p120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9" name="Google Shape;3589;p120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0" name="Google Shape;3590;p120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1" name="Google Shape;3591;p120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2" name="Google Shape;3592;p120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3" name="Google Shape;3593;p120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4" name="Google Shape;3594;p120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5" name="Google Shape;3595;p120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6" name="Google Shape;3596;p120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7" name="Google Shape;3597;p120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8" name="Google Shape;3598;p120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9" name="Google Shape;3599;p120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0" name="Google Shape;3600;p120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1" name="Google Shape;3601;p120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2" name="Google Shape;3602;p120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03" name="Google Shape;3603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7" name="Shape 3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8" name="Google Shape;3608;p121"/>
          <p:cNvSpPr txBox="1"/>
          <p:nvPr/>
        </p:nvSpPr>
        <p:spPr>
          <a:xfrm>
            <a:off x="1617125" y="1305450"/>
            <a:ext cx="46929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609600" marR="609600" rtl="0" algn="l">
              <a:spcBef>
                <a:spcPts val="4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7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Tendo um time de produtos de alta performance</a:t>
            </a:r>
            <a:endParaRPr b="1" sz="27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6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09" name="Google Shape;3609;p121"/>
          <p:cNvSpPr txBox="1"/>
          <p:nvPr/>
        </p:nvSpPr>
        <p:spPr>
          <a:xfrm>
            <a:off x="6107400" y="1756800"/>
            <a:ext cx="4592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609600" marR="609600" rtl="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pt-BR" sz="2400">
                <a:latin typeface="Montserrat"/>
                <a:ea typeface="Montserrat"/>
                <a:cs typeface="Montserrat"/>
                <a:sym typeface="Montserrat"/>
              </a:rPr>
              <a:t>colaboração</a:t>
            </a:r>
            <a:r>
              <a:rPr lang="pt-BR" sz="240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pt-BR" sz="2400">
                <a:latin typeface="Montserrat"/>
                <a:ea typeface="Montserrat"/>
                <a:cs typeface="Montserrat"/>
                <a:sym typeface="Montserrat"/>
              </a:rPr>
              <a:t>empoderamento</a:t>
            </a:r>
            <a:r>
              <a:rPr lang="pt-BR" sz="2400"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b="1" lang="pt-BR" sz="2400">
                <a:latin typeface="Montserrat"/>
                <a:ea typeface="Montserrat"/>
                <a:cs typeface="Montserrat"/>
                <a:sym typeface="Montserrat"/>
              </a:rPr>
              <a:t>visibilidade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10" name="Google Shape;3610;p121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1" name="Google Shape;3611;p121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2" name="Google Shape;3612;p121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3" name="Google Shape;3613;p121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4" name="Google Shape;3614;p121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5" name="Google Shape;3615;p121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6" name="Google Shape;3616;p121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7" name="Google Shape;3617;p121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8" name="Google Shape;3618;p121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9" name="Google Shape;3619;p121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0" name="Google Shape;3620;p121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1" name="Google Shape;3621;p121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2" name="Google Shape;3622;p121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3" name="Google Shape;3623;p121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4" name="Google Shape;3624;p121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5" name="Google Shape;3625;p121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6" name="Google Shape;3626;p121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7" name="Google Shape;3627;p121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8" name="Google Shape;3628;p121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9" name="Google Shape;3629;p121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0" name="Google Shape;3630;p121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1" name="Google Shape;3631;p121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2" name="Google Shape;3632;p121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3" name="Google Shape;3633;p121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4" name="Google Shape;3634;p121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5" name="Google Shape;3635;p121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6" name="Google Shape;3636;p121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7" name="Google Shape;3637;p121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38" name="Google Shape;3638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9" name="Google Shape;3639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3" name="Shape 3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4" name="Google Shape;3644;p122"/>
          <p:cNvSpPr txBox="1"/>
          <p:nvPr/>
        </p:nvSpPr>
        <p:spPr>
          <a:xfrm>
            <a:off x="220650" y="1756800"/>
            <a:ext cx="48069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60960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lang="pt-BR" sz="2900">
                <a:solidFill>
                  <a:schemeClr val="dk1"/>
                </a:solidFill>
                <a:highlight>
                  <a:srgbClr val="FFFFFF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cultura voltada a </a:t>
            </a:r>
            <a:r>
              <a:rPr lang="pt-BR" sz="2900">
                <a:solidFill>
                  <a:schemeClr val="lt1"/>
                </a:solidFill>
                <a:highlight>
                  <a:srgbClr val="011CE7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resultados</a:t>
            </a:r>
            <a:r>
              <a:rPr lang="pt-BR" sz="2900">
                <a:solidFill>
                  <a:schemeClr val="lt1"/>
                </a:solidFill>
                <a:highlight>
                  <a:srgbClr val="FFFFFF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pt-BR" sz="2900">
                <a:solidFill>
                  <a:schemeClr val="dk1"/>
                </a:solidFill>
                <a:highlight>
                  <a:srgbClr val="FFFFFF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(outcomes) ao invés de saídas (outputs)</a:t>
            </a:r>
            <a:endParaRPr sz="48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645" name="Google Shape;3645;p122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6" name="Google Shape;3646;p122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7" name="Google Shape;3647;p122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8" name="Google Shape;3648;p122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9" name="Google Shape;3649;p122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0" name="Google Shape;3650;p122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1" name="Google Shape;3651;p122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2" name="Google Shape;3652;p122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3" name="Google Shape;3653;p122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4" name="Google Shape;3654;p122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5" name="Google Shape;3655;p122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6" name="Google Shape;3656;p122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7" name="Google Shape;3657;p122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8" name="Google Shape;3658;p122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9" name="Google Shape;3659;p122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0" name="Google Shape;3660;p122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1" name="Google Shape;3661;p122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2" name="Google Shape;3662;p122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3" name="Google Shape;3663;p122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4" name="Google Shape;3664;p122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5" name="Google Shape;3665;p122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6" name="Google Shape;3666;p122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7" name="Google Shape;3667;p122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8" name="Google Shape;3668;p122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9" name="Google Shape;3669;p122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0" name="Google Shape;3670;p122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1" name="Google Shape;3671;p122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2" name="Google Shape;3672;p122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73" name="Google Shape;3673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3674" name="Google Shape;3674;p122"/>
          <p:cNvSpPr txBox="1"/>
          <p:nvPr/>
        </p:nvSpPr>
        <p:spPr>
          <a:xfrm>
            <a:off x="4929775" y="1319400"/>
            <a:ext cx="4093800" cy="23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pt-BR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 perguntas mágicas</a:t>
            </a:r>
            <a:br>
              <a:rPr b="1" i="0" lang="pt-BR" sz="2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i="0" sz="2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AutoNum type="arabicPeriod"/>
            </a:pPr>
            <a:r>
              <a:rPr b="1" i="0" lang="pt-BR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Quais são os comportamentos que criam valor?</a:t>
            </a:r>
            <a:endParaRPr b="1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AutoNum type="arabicPeriod"/>
            </a:pPr>
            <a:r>
              <a:rPr b="1" i="0" lang="pt-BR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Como as pessoas podem fazer mais desse comportamento?</a:t>
            </a:r>
            <a:endParaRPr b="1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AutoNum type="arabicPeriod"/>
            </a:pPr>
            <a:r>
              <a:rPr b="1" i="0" lang="pt-BR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Como saberemos se estamos certos?</a:t>
            </a:r>
            <a:endParaRPr b="1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75" name="Google Shape;3675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9" name="Shape 3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0" name="Google Shape;3680;p123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1" name="Google Shape;3681;p123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2" name="Google Shape;3682;p123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3" name="Google Shape;3683;p123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4" name="Google Shape;3684;p123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5" name="Google Shape;3685;p123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6" name="Google Shape;3686;p123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7" name="Google Shape;3687;p123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8" name="Google Shape;3688;p123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9" name="Google Shape;3689;p123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0" name="Google Shape;3690;p123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1" name="Google Shape;3691;p123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2" name="Google Shape;3692;p123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3" name="Google Shape;3693;p123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4" name="Google Shape;3694;p123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5" name="Google Shape;3695;p123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6" name="Google Shape;3696;p123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7" name="Google Shape;3697;p123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8" name="Google Shape;3698;p123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9" name="Google Shape;3699;p123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0" name="Google Shape;3700;p123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1" name="Google Shape;3701;p123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2" name="Google Shape;3702;p123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3" name="Google Shape;3703;p123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4" name="Google Shape;3704;p123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5" name="Google Shape;3705;p123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6" name="Google Shape;3706;p123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7" name="Google Shape;3707;p123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08" name="Google Shape;3708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3709" name="Google Shape;3709;p123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Mudança de mindset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10" name="Google Shape;3710;p123"/>
          <p:cNvSpPr txBox="1"/>
          <p:nvPr/>
        </p:nvSpPr>
        <p:spPr>
          <a:xfrm>
            <a:off x="5458550" y="1200125"/>
            <a:ext cx="3630600" cy="26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b="1" i="0" lang="pt-BR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Necessidades ao </a:t>
            </a:r>
            <a:br>
              <a:rPr b="1" i="0" lang="pt-BR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pt-BR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invés de soluções</a:t>
            </a:r>
            <a:endParaRPr b="1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pt-BR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Needs over solutions</a:t>
            </a:r>
            <a:endParaRPr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b="1" i="0" lang="pt-BR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Resultados ao invés </a:t>
            </a:r>
            <a:br>
              <a:rPr b="1" i="0" lang="pt-BR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pt-BR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entregas</a:t>
            </a:r>
            <a:endParaRPr b="1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pt-BR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Outcomes over output</a:t>
            </a:r>
            <a:endParaRPr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b="1" i="0" lang="pt-BR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Missões ao invés </a:t>
            </a:r>
            <a:br>
              <a:rPr b="1" i="0" lang="pt-BR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pt-BR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pequenos g</a:t>
            </a:r>
            <a:r>
              <a:rPr b="1" lang="pt-BR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b="1" i="0" lang="pt-BR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ls</a:t>
            </a:r>
            <a:endParaRPr b="1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pt-BR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Mission over quick wins</a:t>
            </a:r>
            <a:endParaRPr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11" name="Google Shape;3711;p123"/>
          <p:cNvPicPr preferRelativeResize="0"/>
          <p:nvPr/>
        </p:nvPicPr>
        <p:blipFill rotWithShape="1">
          <a:blip r:embed="rId4">
            <a:alphaModFix/>
          </a:blip>
          <a:srcRect b="0" l="3642" r="0" t="0"/>
          <a:stretch/>
        </p:blipFill>
        <p:spPr>
          <a:xfrm>
            <a:off x="247975" y="1181599"/>
            <a:ext cx="5134375" cy="2703675"/>
          </a:xfrm>
          <a:prstGeom prst="rect">
            <a:avLst/>
          </a:prstGeom>
          <a:noFill/>
          <a:ln>
            <a:noFill/>
          </a:ln>
        </p:spPr>
      </p:pic>
      <p:sp>
        <p:nvSpPr>
          <p:cNvPr id="3712" name="Google Shape;3712;p123"/>
          <p:cNvSpPr txBox="1"/>
          <p:nvPr/>
        </p:nvSpPr>
        <p:spPr>
          <a:xfrm>
            <a:off x="267425" y="3929500"/>
            <a:ext cx="400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>
                <a:latin typeface="Montserrat"/>
                <a:ea typeface="Montserrat"/>
                <a:cs typeface="Montserrat"/>
                <a:sym typeface="Montserrat"/>
              </a:rPr>
              <a:t>"Uma mudança no comportamento humano que cria valor" </a:t>
            </a:r>
            <a:r>
              <a:rPr i="1" lang="pt-BR">
                <a:latin typeface="Montserrat"/>
                <a:ea typeface="Montserrat"/>
                <a:cs typeface="Montserrat"/>
                <a:sym typeface="Montserrat"/>
              </a:rPr>
              <a:t>Josh Seiden</a:t>
            </a:r>
            <a:endParaRPr i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13" name="Google Shape;3713;p1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9875" y="4767575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5"/>
          <p:cNvSpPr txBox="1"/>
          <p:nvPr/>
        </p:nvSpPr>
        <p:spPr>
          <a:xfrm>
            <a:off x="1085422" y="1481539"/>
            <a:ext cx="63900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DESIGN É SOBRE RESOLVER PROBLEMAS</a:t>
            </a:r>
            <a:endParaRPr b="1"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" name="Google Shape;250;p25"/>
          <p:cNvSpPr txBox="1"/>
          <p:nvPr/>
        </p:nvSpPr>
        <p:spPr>
          <a:xfrm>
            <a:off x="1100850" y="2584625"/>
            <a:ext cx="66354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21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E ENTENDER QUAIS PROBLEMAS PRECISAM </a:t>
            </a:r>
            <a:br>
              <a:rPr b="1" lang="pt-BR" sz="21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21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SER RESOLVIDOS</a:t>
            </a:r>
            <a:endParaRPr b="1" sz="21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1" name="Google Shape;25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5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5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5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5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5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5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5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5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5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5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5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5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5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5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5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5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5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5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5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5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5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5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5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5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5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5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5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5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7" name="Shape 3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8" name="Google Shape;3718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200" y="191175"/>
            <a:ext cx="1360250" cy="16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9" name="Google Shape;3719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8700" y="3987000"/>
            <a:ext cx="2155300" cy="1156502"/>
          </a:xfrm>
          <a:prstGeom prst="rect">
            <a:avLst/>
          </a:prstGeom>
          <a:noFill/>
          <a:ln>
            <a:noFill/>
          </a:ln>
        </p:spPr>
      </p:pic>
      <p:sp>
        <p:nvSpPr>
          <p:cNvPr id="3720" name="Google Shape;3720;p124"/>
          <p:cNvSpPr/>
          <p:nvPr/>
        </p:nvSpPr>
        <p:spPr>
          <a:xfrm>
            <a:off x="6026875" y="3222375"/>
            <a:ext cx="601800" cy="6018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1" name="Google Shape;3721;p124"/>
          <p:cNvSpPr txBox="1"/>
          <p:nvPr/>
        </p:nvSpPr>
        <p:spPr>
          <a:xfrm>
            <a:off x="-131625" y="1603050"/>
            <a:ext cx="5256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609600" marR="609600" rtl="0" algn="l">
              <a:spcBef>
                <a:spcPts val="39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 desenvolvimento de de produtos "não existem fatos dentro dos escritórios, apenas </a:t>
            </a:r>
            <a:r>
              <a:rPr lang="pt-BR" sz="2400">
                <a:solidFill>
                  <a:schemeClr val="lt1"/>
                </a:solidFill>
                <a:highlight>
                  <a:srgbClr val="011CE7"/>
                </a:highlight>
                <a:latin typeface="Montserrat Black"/>
                <a:ea typeface="Montserrat Black"/>
                <a:cs typeface="Montserrat Black"/>
                <a:sym typeface="Montserrat Black"/>
              </a:rPr>
              <a:t>opiniões</a:t>
            </a:r>
            <a:r>
              <a:rPr lang="pt-BR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" Steve Blank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22" name="Google Shape;3722;p124"/>
          <p:cNvSpPr/>
          <p:nvPr/>
        </p:nvSpPr>
        <p:spPr>
          <a:xfrm>
            <a:off x="5378475" y="0"/>
            <a:ext cx="3765600" cy="51765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3" name="Google Shape;3723;p124"/>
          <p:cNvSpPr txBox="1"/>
          <p:nvPr/>
        </p:nvSpPr>
        <p:spPr>
          <a:xfrm>
            <a:off x="5124300" y="1829650"/>
            <a:ext cx="5007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609600" marR="609600" rtl="0" algn="l">
              <a:spcBef>
                <a:spcPts val="3900"/>
              </a:spcBef>
              <a:spcAft>
                <a:spcPts val="0"/>
              </a:spcAft>
              <a:buNone/>
            </a:pPr>
            <a:r>
              <a:rPr lang="pt-BR" sz="33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SUCESSO &amp; SATISFAÇÃO</a:t>
            </a:r>
            <a:endParaRPr sz="33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7" name="Shape 3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8" name="Google Shape;3728;p125"/>
          <p:cNvSpPr/>
          <p:nvPr/>
        </p:nvSpPr>
        <p:spPr>
          <a:xfrm>
            <a:off x="589555" y="1052875"/>
            <a:ext cx="3049500" cy="3049500"/>
          </a:xfrm>
          <a:prstGeom prst="ellipse">
            <a:avLst/>
          </a:prstGeom>
          <a:noFill/>
          <a:ln cap="flat" cmpd="sng" w="28575">
            <a:solidFill>
              <a:srgbClr val="011C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9" name="Google Shape;3729;p125"/>
          <p:cNvSpPr txBox="1"/>
          <p:nvPr/>
        </p:nvSpPr>
        <p:spPr>
          <a:xfrm>
            <a:off x="35750" y="2176669"/>
            <a:ext cx="4157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3200"/>
              </a:spcBef>
              <a:spcAft>
                <a:spcPts val="0"/>
              </a:spcAft>
              <a:buNone/>
            </a:pPr>
            <a:r>
              <a:rPr b="1" lang="pt-BR" sz="50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PESSOAS</a:t>
            </a:r>
            <a:endParaRPr b="1" sz="57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30" name="Google Shape;3730;p125"/>
          <p:cNvSpPr txBox="1"/>
          <p:nvPr/>
        </p:nvSpPr>
        <p:spPr>
          <a:xfrm>
            <a:off x="3903711" y="767605"/>
            <a:ext cx="4999500" cy="3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60960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É tudo sobre pessoas!</a:t>
            </a:r>
            <a:br>
              <a:rPr b="1" lang="pt-BR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maioria das empresas que falham no desenvolvimento de um produto, são aquelas que não deram a atenção às pessoas.</a:t>
            </a:r>
            <a:br>
              <a:rPr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b="1" lang="pt-BR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21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O discovery é essencial para responder perguntas, e fazer com que um produto seja usável mas também útil, para as pessoas.</a:t>
            </a:r>
            <a:endParaRPr b="1" sz="21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31" name="Google Shape;3731;p125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2" name="Google Shape;3732;p125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3" name="Google Shape;3733;p125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4" name="Google Shape;3734;p125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5" name="Google Shape;3735;p125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6" name="Google Shape;3736;p125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7" name="Google Shape;3737;p125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8" name="Google Shape;3738;p125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9" name="Google Shape;3739;p125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0" name="Google Shape;3740;p125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1" name="Google Shape;3741;p125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2" name="Google Shape;3742;p125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3" name="Google Shape;3743;p125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4" name="Google Shape;3744;p125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5" name="Google Shape;3745;p125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6" name="Google Shape;3746;p125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7" name="Google Shape;3747;p125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8" name="Google Shape;3748;p125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9" name="Google Shape;3749;p125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0" name="Google Shape;3750;p125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1" name="Google Shape;3751;p125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2" name="Google Shape;3752;p125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3" name="Google Shape;3753;p125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4" name="Google Shape;3754;p125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5" name="Google Shape;3755;p125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6" name="Google Shape;3756;p125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7" name="Google Shape;3757;p125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8" name="Google Shape;3758;p125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59" name="Google Shape;3759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0" name="Google Shape;3760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64" name="Shape 3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Google Shape;3765;p126"/>
          <p:cNvSpPr txBox="1"/>
          <p:nvPr/>
        </p:nvSpPr>
        <p:spPr>
          <a:xfrm>
            <a:off x="377905" y="748474"/>
            <a:ext cx="55140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None/>
            </a:pPr>
            <a:r>
              <a:rPr b="1" lang="pt-BR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Exercício</a:t>
            </a:r>
            <a:r>
              <a:rPr lang="pt-BR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(módulo 3)</a:t>
            </a:r>
            <a:endParaRPr sz="3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66" name="Google Shape;3766;p126"/>
          <p:cNvSpPr txBox="1"/>
          <p:nvPr/>
        </p:nvSpPr>
        <p:spPr>
          <a:xfrm>
            <a:off x="349413" y="1149711"/>
            <a:ext cx="71154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Exercitar a Matriz CSD</a:t>
            </a:r>
            <a:endParaRPr sz="1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67" name="Google Shape;3767;p126"/>
          <p:cNvSpPr txBox="1"/>
          <p:nvPr/>
        </p:nvSpPr>
        <p:spPr>
          <a:xfrm>
            <a:off x="7922125" y="200875"/>
            <a:ext cx="3332100" cy="7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20'</a:t>
            </a:r>
            <a:endParaRPr b="1" sz="4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68" name="Google Shape;3768;p126"/>
          <p:cNvSpPr/>
          <p:nvPr/>
        </p:nvSpPr>
        <p:spPr>
          <a:xfrm>
            <a:off x="446116" y="1734335"/>
            <a:ext cx="6357300" cy="31632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769" name="Google Shape;3769;p126"/>
          <p:cNvCxnSpPr/>
          <p:nvPr/>
        </p:nvCxnSpPr>
        <p:spPr>
          <a:xfrm>
            <a:off x="4718316" y="1966288"/>
            <a:ext cx="0" cy="2871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70" name="Google Shape;3770;p126"/>
          <p:cNvCxnSpPr/>
          <p:nvPr/>
        </p:nvCxnSpPr>
        <p:spPr>
          <a:xfrm>
            <a:off x="2544251" y="1966288"/>
            <a:ext cx="0" cy="2871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71" name="Google Shape;3771;p126"/>
          <p:cNvSpPr txBox="1"/>
          <p:nvPr/>
        </p:nvSpPr>
        <p:spPr>
          <a:xfrm>
            <a:off x="488291" y="1765972"/>
            <a:ext cx="20559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Certeza</a:t>
            </a:r>
            <a:endParaRPr b="1" sz="1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72" name="Google Shape;3772;p126"/>
          <p:cNvSpPr txBox="1"/>
          <p:nvPr/>
        </p:nvSpPr>
        <p:spPr>
          <a:xfrm>
            <a:off x="2603338" y="1809022"/>
            <a:ext cx="20559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Suposições</a:t>
            </a:r>
            <a:br>
              <a:rPr b="1" lang="pt-BR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(hipóteses)</a:t>
            </a:r>
            <a:endParaRPr sz="1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73" name="Google Shape;3773;p126"/>
          <p:cNvSpPr txBox="1"/>
          <p:nvPr/>
        </p:nvSpPr>
        <p:spPr>
          <a:xfrm>
            <a:off x="4718316" y="1809022"/>
            <a:ext cx="20559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Dúvidas</a:t>
            </a:r>
            <a:endParaRPr b="1" sz="1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74" name="Google Shape;3774;p126"/>
          <p:cNvSpPr/>
          <p:nvPr/>
        </p:nvSpPr>
        <p:spPr>
          <a:xfrm>
            <a:off x="2969886" y="2826475"/>
            <a:ext cx="551700" cy="4911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75" name="Google Shape;3775;p126"/>
          <p:cNvSpPr/>
          <p:nvPr/>
        </p:nvSpPr>
        <p:spPr>
          <a:xfrm>
            <a:off x="3698164" y="2979151"/>
            <a:ext cx="551700" cy="4911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76" name="Google Shape;3776;p126"/>
          <p:cNvSpPr/>
          <p:nvPr/>
        </p:nvSpPr>
        <p:spPr>
          <a:xfrm>
            <a:off x="1521867" y="3683506"/>
            <a:ext cx="551700" cy="4911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77" name="Google Shape;3777;p126"/>
          <p:cNvSpPr/>
          <p:nvPr/>
        </p:nvSpPr>
        <p:spPr>
          <a:xfrm>
            <a:off x="836432" y="3683510"/>
            <a:ext cx="551700" cy="4911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78" name="Google Shape;3778;p126"/>
          <p:cNvSpPr/>
          <p:nvPr/>
        </p:nvSpPr>
        <p:spPr>
          <a:xfrm>
            <a:off x="3698164" y="3893899"/>
            <a:ext cx="551700" cy="4911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79" name="Google Shape;3779;p126"/>
          <p:cNvSpPr/>
          <p:nvPr/>
        </p:nvSpPr>
        <p:spPr>
          <a:xfrm>
            <a:off x="3012728" y="3893903"/>
            <a:ext cx="551700" cy="4911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80" name="Google Shape;3780;p126"/>
          <p:cNvSpPr/>
          <p:nvPr/>
        </p:nvSpPr>
        <p:spPr>
          <a:xfrm>
            <a:off x="5806929" y="2530408"/>
            <a:ext cx="551700" cy="4911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81" name="Google Shape;3781;p126"/>
          <p:cNvSpPr/>
          <p:nvPr/>
        </p:nvSpPr>
        <p:spPr>
          <a:xfrm>
            <a:off x="4939401" y="2670671"/>
            <a:ext cx="551700" cy="4911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82" name="Google Shape;3782;p126"/>
          <p:cNvSpPr/>
          <p:nvPr/>
        </p:nvSpPr>
        <p:spPr>
          <a:xfrm>
            <a:off x="5904188" y="3428906"/>
            <a:ext cx="551700" cy="4911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83" name="Google Shape;3783;p126"/>
          <p:cNvSpPr/>
          <p:nvPr/>
        </p:nvSpPr>
        <p:spPr>
          <a:xfrm>
            <a:off x="5036660" y="3569168"/>
            <a:ext cx="551700" cy="4911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84" name="Google Shape;3784;p126"/>
          <p:cNvSpPr/>
          <p:nvPr/>
        </p:nvSpPr>
        <p:spPr>
          <a:xfrm>
            <a:off x="5588321" y="4174424"/>
            <a:ext cx="551700" cy="4911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8" name="Shape 3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" name="Google Shape;3789;p127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0" name="Google Shape;3790;p127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1" name="Google Shape;3791;p127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2" name="Google Shape;3792;p127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3" name="Google Shape;3793;p127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4" name="Google Shape;3794;p127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5" name="Google Shape;3795;p127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6" name="Google Shape;3796;p127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7" name="Google Shape;3797;p127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8" name="Google Shape;3798;p127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9" name="Google Shape;3799;p127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0" name="Google Shape;3800;p127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1" name="Google Shape;3801;p127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2" name="Google Shape;3802;p127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3" name="Google Shape;3803;p127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4" name="Google Shape;3804;p127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5" name="Google Shape;3805;p127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6" name="Google Shape;3806;p127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7" name="Google Shape;3807;p127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8" name="Google Shape;3808;p127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9" name="Google Shape;3809;p127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0" name="Google Shape;3810;p127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1" name="Google Shape;3811;p127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2" name="Google Shape;3812;p127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3" name="Google Shape;3813;p127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4" name="Google Shape;3814;p127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5" name="Google Shape;3815;p127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6" name="Google Shape;3816;p127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17" name="Google Shape;3817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3818" name="Google Shape;3818;p127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Exercício: Matriz CSD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19" name="Google Shape;3819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20" name="Google Shape;3820;p127"/>
          <p:cNvSpPr/>
          <p:nvPr/>
        </p:nvSpPr>
        <p:spPr>
          <a:xfrm>
            <a:off x="1115175" y="1127125"/>
            <a:ext cx="6907500" cy="34368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821" name="Google Shape;3821;p127"/>
          <p:cNvCxnSpPr/>
          <p:nvPr/>
        </p:nvCxnSpPr>
        <p:spPr>
          <a:xfrm>
            <a:off x="5757075" y="1379150"/>
            <a:ext cx="0" cy="31200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22" name="Google Shape;3822;p127"/>
          <p:cNvCxnSpPr/>
          <p:nvPr/>
        </p:nvCxnSpPr>
        <p:spPr>
          <a:xfrm>
            <a:off x="3394875" y="1379150"/>
            <a:ext cx="0" cy="31200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23" name="Google Shape;3823;p127"/>
          <p:cNvSpPr txBox="1"/>
          <p:nvPr/>
        </p:nvSpPr>
        <p:spPr>
          <a:xfrm>
            <a:off x="1161000" y="1161500"/>
            <a:ext cx="22338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latin typeface="Montserrat"/>
                <a:ea typeface="Montserrat"/>
                <a:cs typeface="Montserrat"/>
                <a:sym typeface="Montserrat"/>
              </a:rPr>
              <a:t>Certeza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4" name="Google Shape;3824;p127"/>
          <p:cNvSpPr txBox="1"/>
          <p:nvPr/>
        </p:nvSpPr>
        <p:spPr>
          <a:xfrm>
            <a:off x="3459075" y="1208275"/>
            <a:ext cx="22338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latin typeface="Montserrat"/>
                <a:ea typeface="Montserrat"/>
                <a:cs typeface="Montserrat"/>
                <a:sym typeface="Montserrat"/>
              </a:rPr>
              <a:t>Suposições</a:t>
            </a:r>
            <a:br>
              <a:rPr b="1" lang="pt-BR" sz="20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2000">
                <a:latin typeface="Montserrat"/>
                <a:ea typeface="Montserrat"/>
                <a:cs typeface="Montserrat"/>
                <a:sym typeface="Montserrat"/>
              </a:rPr>
              <a:t>(hipóteses)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5" name="Google Shape;3825;p127"/>
          <p:cNvSpPr txBox="1"/>
          <p:nvPr/>
        </p:nvSpPr>
        <p:spPr>
          <a:xfrm>
            <a:off x="5757075" y="1208275"/>
            <a:ext cx="22338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latin typeface="Montserrat"/>
                <a:ea typeface="Montserrat"/>
                <a:cs typeface="Montserrat"/>
                <a:sym typeface="Montserrat"/>
              </a:rPr>
              <a:t>Dúvidas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6" name="Google Shape;3826;p127"/>
          <p:cNvSpPr/>
          <p:nvPr/>
        </p:nvSpPr>
        <p:spPr>
          <a:xfrm>
            <a:off x="3857343" y="2313775"/>
            <a:ext cx="599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7" name="Google Shape;3827;p127"/>
          <p:cNvSpPr/>
          <p:nvPr/>
        </p:nvSpPr>
        <p:spPr>
          <a:xfrm>
            <a:off x="4648643" y="2479663"/>
            <a:ext cx="599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8" name="Google Shape;3828;p127"/>
          <p:cNvSpPr/>
          <p:nvPr/>
        </p:nvSpPr>
        <p:spPr>
          <a:xfrm>
            <a:off x="2284018" y="3244970"/>
            <a:ext cx="599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9" name="Google Shape;3829;p127"/>
          <p:cNvSpPr/>
          <p:nvPr/>
        </p:nvSpPr>
        <p:spPr>
          <a:xfrm>
            <a:off x="1539268" y="3244974"/>
            <a:ext cx="599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30" name="Google Shape;3830;p127"/>
          <p:cNvSpPr/>
          <p:nvPr/>
        </p:nvSpPr>
        <p:spPr>
          <a:xfrm>
            <a:off x="4648643" y="3473570"/>
            <a:ext cx="599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31" name="Google Shape;3831;p127"/>
          <p:cNvSpPr/>
          <p:nvPr/>
        </p:nvSpPr>
        <p:spPr>
          <a:xfrm>
            <a:off x="3903893" y="3473574"/>
            <a:ext cx="599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32" name="Google Shape;3832;p127"/>
          <p:cNvSpPr/>
          <p:nvPr/>
        </p:nvSpPr>
        <p:spPr>
          <a:xfrm>
            <a:off x="6939893" y="1992088"/>
            <a:ext cx="599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33" name="Google Shape;3833;p127"/>
          <p:cNvSpPr/>
          <p:nvPr/>
        </p:nvSpPr>
        <p:spPr>
          <a:xfrm>
            <a:off x="5997293" y="2144488"/>
            <a:ext cx="599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34" name="Google Shape;3834;p127"/>
          <p:cNvSpPr/>
          <p:nvPr/>
        </p:nvSpPr>
        <p:spPr>
          <a:xfrm>
            <a:off x="7045568" y="2968338"/>
            <a:ext cx="599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35" name="Google Shape;3835;p127"/>
          <p:cNvSpPr/>
          <p:nvPr/>
        </p:nvSpPr>
        <p:spPr>
          <a:xfrm>
            <a:off x="6102968" y="3120738"/>
            <a:ext cx="599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36" name="Google Shape;3836;p127"/>
          <p:cNvSpPr/>
          <p:nvPr/>
        </p:nvSpPr>
        <p:spPr>
          <a:xfrm>
            <a:off x="6702368" y="3778370"/>
            <a:ext cx="599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40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1" name="Google Shape;3841;p128"/>
          <p:cNvSpPr txBox="1"/>
          <p:nvPr/>
        </p:nvSpPr>
        <p:spPr>
          <a:xfrm>
            <a:off x="377905" y="748474"/>
            <a:ext cx="55140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None/>
            </a:pPr>
            <a:r>
              <a:rPr b="1" lang="pt-BR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Exercício</a:t>
            </a:r>
            <a:r>
              <a:rPr lang="pt-BR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(módulo 3)</a:t>
            </a:r>
            <a:endParaRPr sz="3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42" name="Google Shape;3842;p128"/>
          <p:cNvSpPr txBox="1"/>
          <p:nvPr/>
        </p:nvSpPr>
        <p:spPr>
          <a:xfrm>
            <a:off x="349413" y="1149711"/>
            <a:ext cx="71154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Exercitar o status geral do produto</a:t>
            </a:r>
            <a:endParaRPr sz="1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43" name="Google Shape;3843;p128"/>
          <p:cNvSpPr txBox="1"/>
          <p:nvPr/>
        </p:nvSpPr>
        <p:spPr>
          <a:xfrm>
            <a:off x="7922125" y="200875"/>
            <a:ext cx="3332100" cy="7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20'</a:t>
            </a:r>
            <a:endParaRPr b="1" sz="4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844" name="Google Shape;3844;p128"/>
          <p:cNvCxnSpPr/>
          <p:nvPr/>
        </p:nvCxnSpPr>
        <p:spPr>
          <a:xfrm>
            <a:off x="3463300" y="1721478"/>
            <a:ext cx="0" cy="32967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45" name="Google Shape;3845;p128"/>
          <p:cNvSpPr/>
          <p:nvPr/>
        </p:nvSpPr>
        <p:spPr>
          <a:xfrm>
            <a:off x="3882155" y="2282676"/>
            <a:ext cx="519600" cy="462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46" name="Google Shape;3846;p128"/>
          <p:cNvSpPr/>
          <p:nvPr/>
        </p:nvSpPr>
        <p:spPr>
          <a:xfrm>
            <a:off x="4568278" y="2426514"/>
            <a:ext cx="519600" cy="462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47" name="Google Shape;3847;p128"/>
          <p:cNvSpPr/>
          <p:nvPr/>
        </p:nvSpPr>
        <p:spPr>
          <a:xfrm>
            <a:off x="2537526" y="2354595"/>
            <a:ext cx="519600" cy="462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48" name="Google Shape;3848;p128"/>
          <p:cNvSpPr/>
          <p:nvPr/>
        </p:nvSpPr>
        <p:spPr>
          <a:xfrm>
            <a:off x="1891767" y="2354599"/>
            <a:ext cx="519600" cy="462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49" name="Google Shape;3849;p128"/>
          <p:cNvSpPr/>
          <p:nvPr/>
        </p:nvSpPr>
        <p:spPr>
          <a:xfrm>
            <a:off x="2575656" y="3799437"/>
            <a:ext cx="519600" cy="462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50" name="Google Shape;3850;p128"/>
          <p:cNvSpPr/>
          <p:nvPr/>
        </p:nvSpPr>
        <p:spPr>
          <a:xfrm>
            <a:off x="1929897" y="3799441"/>
            <a:ext cx="519600" cy="462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51" name="Google Shape;3851;p128"/>
          <p:cNvSpPr/>
          <p:nvPr/>
        </p:nvSpPr>
        <p:spPr>
          <a:xfrm>
            <a:off x="1891767" y="4394076"/>
            <a:ext cx="519600" cy="462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52" name="Google Shape;3852;p128"/>
          <p:cNvSpPr/>
          <p:nvPr/>
        </p:nvSpPr>
        <p:spPr>
          <a:xfrm>
            <a:off x="5226784" y="1964012"/>
            <a:ext cx="519600" cy="462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53" name="Google Shape;3853;p128"/>
          <p:cNvSpPr/>
          <p:nvPr/>
        </p:nvSpPr>
        <p:spPr>
          <a:xfrm>
            <a:off x="4898398" y="3799431"/>
            <a:ext cx="519600" cy="462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54" name="Google Shape;3854;p128"/>
          <p:cNvSpPr/>
          <p:nvPr/>
        </p:nvSpPr>
        <p:spPr>
          <a:xfrm>
            <a:off x="4081086" y="3931574"/>
            <a:ext cx="519600" cy="462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55" name="Google Shape;3855;p128"/>
          <p:cNvSpPr/>
          <p:nvPr/>
        </p:nvSpPr>
        <p:spPr>
          <a:xfrm>
            <a:off x="4600815" y="4501796"/>
            <a:ext cx="519600" cy="462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856" name="Google Shape;3856;p128"/>
          <p:cNvCxnSpPr/>
          <p:nvPr/>
        </p:nvCxnSpPr>
        <p:spPr>
          <a:xfrm>
            <a:off x="1066332" y="3210337"/>
            <a:ext cx="49659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57" name="Google Shape;3857;p128"/>
          <p:cNvSpPr txBox="1"/>
          <p:nvPr/>
        </p:nvSpPr>
        <p:spPr>
          <a:xfrm>
            <a:off x="3491364" y="1639300"/>
            <a:ext cx="2111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Não é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58" name="Google Shape;3858;p128"/>
          <p:cNvSpPr txBox="1"/>
          <p:nvPr/>
        </p:nvSpPr>
        <p:spPr>
          <a:xfrm>
            <a:off x="1136302" y="1675262"/>
            <a:ext cx="2213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É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859" name="Google Shape;3859;p128"/>
          <p:cNvSpPr txBox="1"/>
          <p:nvPr/>
        </p:nvSpPr>
        <p:spPr>
          <a:xfrm>
            <a:off x="3491364" y="3164306"/>
            <a:ext cx="2111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Não faz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60" name="Google Shape;3860;p128"/>
          <p:cNvSpPr txBox="1"/>
          <p:nvPr/>
        </p:nvSpPr>
        <p:spPr>
          <a:xfrm>
            <a:off x="1136302" y="3200269"/>
            <a:ext cx="2213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Faz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4" name="Shape 3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5" name="Google Shape;3865;p129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6" name="Google Shape;3866;p129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7" name="Google Shape;3867;p129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8" name="Google Shape;3868;p129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9" name="Google Shape;3869;p129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0" name="Google Shape;3870;p129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1" name="Google Shape;3871;p129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2" name="Google Shape;3872;p129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3" name="Google Shape;3873;p129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4" name="Google Shape;3874;p129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5" name="Google Shape;3875;p129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6" name="Google Shape;3876;p129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7" name="Google Shape;3877;p129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8" name="Google Shape;3878;p129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9" name="Google Shape;3879;p129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0" name="Google Shape;3880;p129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1" name="Google Shape;3881;p129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2" name="Google Shape;3882;p129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3" name="Google Shape;3883;p129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4" name="Google Shape;3884;p129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5" name="Google Shape;3885;p129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6" name="Google Shape;3886;p129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7" name="Google Shape;3887;p129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8" name="Google Shape;3888;p129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9" name="Google Shape;3889;p129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0" name="Google Shape;3890;p129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1" name="Google Shape;3891;p129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2" name="Google Shape;3892;p129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93" name="Google Shape;3893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3894" name="Google Shape;3894;p129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Exercício: É / NÃO É / FAZ / NÃO FAZ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95" name="Google Shape;3895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96" name="Google Shape;3896;p129"/>
          <p:cNvCxnSpPr/>
          <p:nvPr/>
        </p:nvCxnSpPr>
        <p:spPr>
          <a:xfrm>
            <a:off x="4288680" y="1216100"/>
            <a:ext cx="0" cy="3802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97" name="Google Shape;3897;p129"/>
          <p:cNvSpPr/>
          <p:nvPr/>
        </p:nvSpPr>
        <p:spPr>
          <a:xfrm>
            <a:off x="4771743" y="1863325"/>
            <a:ext cx="599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98" name="Google Shape;3898;p129"/>
          <p:cNvSpPr/>
          <p:nvPr/>
        </p:nvSpPr>
        <p:spPr>
          <a:xfrm>
            <a:off x="5563043" y="2029213"/>
            <a:ext cx="599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99" name="Google Shape;3899;p129"/>
          <p:cNvSpPr/>
          <p:nvPr/>
        </p:nvSpPr>
        <p:spPr>
          <a:xfrm>
            <a:off x="3220993" y="1946270"/>
            <a:ext cx="599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0" name="Google Shape;3900;p129"/>
          <p:cNvSpPr/>
          <p:nvPr/>
        </p:nvSpPr>
        <p:spPr>
          <a:xfrm>
            <a:off x="2476243" y="1946274"/>
            <a:ext cx="599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1" name="Google Shape;3901;p129"/>
          <p:cNvSpPr/>
          <p:nvPr/>
        </p:nvSpPr>
        <p:spPr>
          <a:xfrm>
            <a:off x="3264968" y="3612595"/>
            <a:ext cx="599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2" name="Google Shape;3902;p129"/>
          <p:cNvSpPr/>
          <p:nvPr/>
        </p:nvSpPr>
        <p:spPr>
          <a:xfrm>
            <a:off x="2520218" y="3612599"/>
            <a:ext cx="599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3" name="Google Shape;3903;p129"/>
          <p:cNvSpPr/>
          <p:nvPr/>
        </p:nvSpPr>
        <p:spPr>
          <a:xfrm>
            <a:off x="2476243" y="4298388"/>
            <a:ext cx="599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4" name="Google Shape;3904;p129"/>
          <p:cNvSpPr/>
          <p:nvPr/>
        </p:nvSpPr>
        <p:spPr>
          <a:xfrm>
            <a:off x="6322493" y="1495813"/>
            <a:ext cx="599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5" name="Google Shape;3905;p129"/>
          <p:cNvSpPr/>
          <p:nvPr/>
        </p:nvSpPr>
        <p:spPr>
          <a:xfrm>
            <a:off x="5943768" y="3612588"/>
            <a:ext cx="599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6" name="Google Shape;3906;p129"/>
          <p:cNvSpPr/>
          <p:nvPr/>
        </p:nvSpPr>
        <p:spPr>
          <a:xfrm>
            <a:off x="5001168" y="3764988"/>
            <a:ext cx="599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7" name="Google Shape;3907;p129"/>
          <p:cNvSpPr/>
          <p:nvPr/>
        </p:nvSpPr>
        <p:spPr>
          <a:xfrm>
            <a:off x="5600568" y="4422620"/>
            <a:ext cx="599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908" name="Google Shape;3908;p129"/>
          <p:cNvCxnSpPr/>
          <p:nvPr/>
        </p:nvCxnSpPr>
        <p:spPr>
          <a:xfrm>
            <a:off x="1524275" y="2933191"/>
            <a:ext cx="57273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09" name="Google Shape;3909;p129"/>
          <p:cNvSpPr txBox="1"/>
          <p:nvPr/>
        </p:nvSpPr>
        <p:spPr>
          <a:xfrm>
            <a:off x="4321046" y="1121325"/>
            <a:ext cx="243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Não é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10" name="Google Shape;3910;p129"/>
          <p:cNvSpPr txBox="1"/>
          <p:nvPr/>
        </p:nvSpPr>
        <p:spPr>
          <a:xfrm>
            <a:off x="1604971" y="1162800"/>
            <a:ext cx="2553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É</a:t>
            </a:r>
            <a:endParaRPr/>
          </a:p>
        </p:txBody>
      </p:sp>
      <p:sp>
        <p:nvSpPr>
          <p:cNvPr id="3911" name="Google Shape;3911;p129"/>
          <p:cNvSpPr txBox="1"/>
          <p:nvPr/>
        </p:nvSpPr>
        <p:spPr>
          <a:xfrm>
            <a:off x="4321046" y="2880103"/>
            <a:ext cx="243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Não faz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12" name="Google Shape;3912;p129"/>
          <p:cNvSpPr txBox="1"/>
          <p:nvPr/>
        </p:nvSpPr>
        <p:spPr>
          <a:xfrm>
            <a:off x="1604971" y="2921578"/>
            <a:ext cx="2553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Faz</a:t>
            </a:r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16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p130"/>
          <p:cNvSpPr txBox="1"/>
          <p:nvPr/>
        </p:nvSpPr>
        <p:spPr>
          <a:xfrm>
            <a:off x="377905" y="831625"/>
            <a:ext cx="55140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None/>
            </a:pPr>
            <a:r>
              <a:rPr b="1" lang="pt-BR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Exercício</a:t>
            </a:r>
            <a:r>
              <a:rPr lang="pt-BR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(módulo 4)</a:t>
            </a:r>
            <a:endParaRPr sz="3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18" name="Google Shape;3918;p130"/>
          <p:cNvSpPr txBox="1"/>
          <p:nvPr/>
        </p:nvSpPr>
        <p:spPr>
          <a:xfrm>
            <a:off x="349413" y="1292256"/>
            <a:ext cx="71154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Explicar o produto para qualquer pessoa em 2 minutos na forma:</a:t>
            </a:r>
            <a:br>
              <a:rPr lang="pt-BR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pt-BR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Para</a:t>
            </a:r>
            <a:r>
              <a:rPr lang="pt-BR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(público alvo) </a:t>
            </a:r>
            <a:br>
              <a:rPr lang="pt-BR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Que</a:t>
            </a:r>
            <a:r>
              <a:rPr lang="pt-BR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(problema) </a:t>
            </a:r>
            <a:br>
              <a:rPr lang="pt-BR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pt-BR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(nome do problema) ou (categoria produto) </a:t>
            </a:r>
            <a:br>
              <a:rPr lang="pt-BR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Que</a:t>
            </a:r>
            <a:r>
              <a:rPr lang="pt-BR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(benefício-chave, razão para comprar) </a:t>
            </a:r>
            <a:br>
              <a:rPr lang="pt-BR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Ao contrário de</a:t>
            </a:r>
            <a:r>
              <a:rPr lang="pt-BR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(alternativa primária) </a:t>
            </a:r>
            <a:br>
              <a:rPr lang="pt-BR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Nosso produto</a:t>
            </a:r>
            <a:r>
              <a:rPr lang="pt-BR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(diferenciação)</a:t>
            </a:r>
            <a:endParaRPr sz="1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19" name="Google Shape;3919;p130"/>
          <p:cNvSpPr txBox="1"/>
          <p:nvPr/>
        </p:nvSpPr>
        <p:spPr>
          <a:xfrm>
            <a:off x="7922125" y="200875"/>
            <a:ext cx="3332100" cy="7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20'</a:t>
            </a:r>
            <a:endParaRPr b="1" sz="4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20" name="Google Shape;3920;p130"/>
          <p:cNvSpPr/>
          <p:nvPr/>
        </p:nvSpPr>
        <p:spPr>
          <a:xfrm>
            <a:off x="296975" y="2207425"/>
            <a:ext cx="6165000" cy="23163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4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5" name="Google Shape;3925;p131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6" name="Google Shape;3926;p131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7" name="Google Shape;3927;p131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8" name="Google Shape;3928;p131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9" name="Google Shape;3929;p131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0" name="Google Shape;3930;p131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1" name="Google Shape;3931;p131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2" name="Google Shape;3932;p131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3" name="Google Shape;3933;p131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4" name="Google Shape;3934;p131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5" name="Google Shape;3935;p131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6" name="Google Shape;3936;p131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7" name="Google Shape;3937;p131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8" name="Google Shape;3938;p131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9" name="Google Shape;3939;p131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0" name="Google Shape;3940;p131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1" name="Google Shape;3941;p131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2" name="Google Shape;3942;p131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3" name="Google Shape;3943;p131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4" name="Google Shape;3944;p131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5" name="Google Shape;3945;p131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6" name="Google Shape;3946;p131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7" name="Google Shape;3947;p131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8" name="Google Shape;3948;p131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9" name="Google Shape;3949;p131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0" name="Google Shape;3950;p131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1" name="Google Shape;3951;p131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2" name="Google Shape;3952;p131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53" name="Google Shape;3953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3954" name="Google Shape;3954;p131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Pitch elevator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55" name="Google Shape;3955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6" name="Google Shape;3956;p131"/>
          <p:cNvPicPr preferRelativeResize="0"/>
          <p:nvPr/>
        </p:nvPicPr>
        <p:blipFill rotWithShape="1">
          <a:blip r:embed="rId5">
            <a:alphaModFix/>
          </a:blip>
          <a:srcRect b="0" l="16727" r="16734" t="0"/>
          <a:stretch/>
        </p:blipFill>
        <p:spPr>
          <a:xfrm>
            <a:off x="283741" y="1050525"/>
            <a:ext cx="4800551" cy="329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7" name="Google Shape;3957;p131"/>
          <p:cNvSpPr txBox="1"/>
          <p:nvPr/>
        </p:nvSpPr>
        <p:spPr>
          <a:xfrm>
            <a:off x="5165841" y="1622952"/>
            <a:ext cx="3924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Estratégia de venda de software, que estima a exercitar uma apresentação muito rápida, objetiva e com alto impacto persuasivo.</a:t>
            </a:r>
            <a:endParaRPr sz="2000">
              <a:solidFill>
                <a:srgbClr val="29292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1" name="Shape 3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" name="Google Shape;3962;p132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3" name="Google Shape;3963;p132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4" name="Google Shape;3964;p132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5" name="Google Shape;3965;p132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6" name="Google Shape;3966;p132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7" name="Google Shape;3967;p132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8" name="Google Shape;3968;p132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9" name="Google Shape;3969;p132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0" name="Google Shape;3970;p132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1" name="Google Shape;3971;p132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2" name="Google Shape;3972;p132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3" name="Google Shape;3973;p132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4" name="Google Shape;3974;p132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5" name="Google Shape;3975;p132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6" name="Google Shape;3976;p132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7" name="Google Shape;3977;p132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8" name="Google Shape;3978;p132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9" name="Google Shape;3979;p132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0" name="Google Shape;3980;p132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1" name="Google Shape;3981;p132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2" name="Google Shape;3982;p132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3" name="Google Shape;3983;p132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4" name="Google Shape;3984;p132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5" name="Google Shape;3985;p132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6" name="Google Shape;3986;p132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7" name="Google Shape;3987;p132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8" name="Google Shape;3988;p132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9" name="Google Shape;3989;p132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90" name="Google Shape;3990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3991" name="Google Shape;3991;p132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Exercício: Pitch elevator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92" name="Google Shape;3992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93" name="Google Shape;3993;p132"/>
          <p:cNvSpPr txBox="1"/>
          <p:nvPr/>
        </p:nvSpPr>
        <p:spPr>
          <a:xfrm>
            <a:off x="321417" y="1410675"/>
            <a:ext cx="8550900" cy="32034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Para</a:t>
            </a:r>
            <a:r>
              <a:rPr b="1" lang="pt-BR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000">
                <a:latin typeface="Montserrat"/>
                <a:ea typeface="Montserrat"/>
                <a:cs typeface="Montserrat"/>
                <a:sym typeface="Montserrat"/>
              </a:rPr>
              <a:t>(público alvo)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Que</a:t>
            </a:r>
            <a:r>
              <a:rPr b="1" lang="pt-BR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(problema)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b="1" lang="pt-BR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(nome do problema) ou </a:t>
            </a:r>
            <a:r>
              <a:rPr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(categoria do produto)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Que</a:t>
            </a:r>
            <a:r>
              <a:rPr b="1" lang="pt-BR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(benefício-chave, razão para comprar)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Ao contrário de</a:t>
            </a:r>
            <a:r>
              <a:rPr b="1" lang="pt-BR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(alternativa primária)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Nosso produto</a:t>
            </a:r>
            <a:r>
              <a:rPr b="1" lang="pt-BR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(diferenciação)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94" name="Google Shape;3994;p132"/>
          <p:cNvSpPr txBox="1"/>
          <p:nvPr/>
        </p:nvSpPr>
        <p:spPr>
          <a:xfrm>
            <a:off x="246000" y="870092"/>
            <a:ext cx="84687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explicar o produto para qualquer pessoa em 2 minutos na forma: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9875" y="4767575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6"/>
          <p:cNvSpPr txBox="1"/>
          <p:nvPr/>
        </p:nvSpPr>
        <p:spPr>
          <a:xfrm>
            <a:off x="1418878" y="2889438"/>
            <a:ext cx="68781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21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OS MELHORES RESOLVEDORES SE DESTACAM</a:t>
            </a:r>
            <a:endParaRPr b="1" sz="21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6" name="Google Shape;28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6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6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6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6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6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6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6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6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26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6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6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6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6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6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6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6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6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6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6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6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6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6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6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6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6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6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6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6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6"/>
          <p:cNvSpPr txBox="1"/>
          <p:nvPr/>
        </p:nvSpPr>
        <p:spPr>
          <a:xfrm>
            <a:off x="1390225" y="1786348"/>
            <a:ext cx="63900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DESIGN É SOBRE RESOLVER PROBLEMAS</a:t>
            </a:r>
            <a:endParaRPr b="1"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7"/>
          <p:cNvSpPr txBox="1"/>
          <p:nvPr/>
        </p:nvSpPr>
        <p:spPr>
          <a:xfrm>
            <a:off x="2096100" y="1814434"/>
            <a:ext cx="49716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4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MURAL DA </a:t>
            </a:r>
            <a:endParaRPr b="1" sz="4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4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EXPECTATIVA</a:t>
            </a:r>
            <a:endParaRPr b="1" sz="4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1" name="Google Shape;32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900" y="4750425"/>
            <a:ext cx="1228725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7"/>
          <p:cNvSpPr txBox="1"/>
          <p:nvPr/>
        </p:nvSpPr>
        <p:spPr>
          <a:xfrm>
            <a:off x="3124550" y="3457700"/>
            <a:ext cx="30444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lang="pt-B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Pause a aula e escreva </a:t>
            </a:r>
            <a:br>
              <a:rPr lang="pt-B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em uma folha</a:t>
            </a:r>
            <a:endParaRPr sz="3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3" name="Google Shape;323;p27"/>
          <p:cNvSpPr txBox="1"/>
          <p:nvPr/>
        </p:nvSpPr>
        <p:spPr>
          <a:xfrm>
            <a:off x="3434850" y="1573450"/>
            <a:ext cx="2274300" cy="2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 min</a:t>
            </a:r>
            <a:endParaRPr b="1"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975" y="4805825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8"/>
          <p:cNvSpPr txBox="1"/>
          <p:nvPr/>
        </p:nvSpPr>
        <p:spPr>
          <a:xfrm>
            <a:off x="3439850" y="1437463"/>
            <a:ext cx="21210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ESTABELECENDO OS NÍVEIS DE CONHECIMENTO</a:t>
            </a:r>
            <a:endParaRPr b="1"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0" name="Google Shape;33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58275"/>
            <a:ext cx="719275" cy="5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8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8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28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8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8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8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8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8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8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8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8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8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8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8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8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28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8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8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28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28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8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8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8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8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28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28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8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28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28"/>
          <p:cNvSpPr txBox="1"/>
          <p:nvPr/>
        </p:nvSpPr>
        <p:spPr>
          <a:xfrm>
            <a:off x="3400550" y="2870938"/>
            <a:ext cx="22743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QUEM EU SOU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QUE ME MOVE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POR QUE ISSO ME MOVE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EXPECTATIVAS QUE EU TENHO COM ESSE MÓDULO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0" name="Google Shape;360;p28"/>
          <p:cNvSpPr/>
          <p:nvPr/>
        </p:nvSpPr>
        <p:spPr>
          <a:xfrm>
            <a:off x="4305500" y="2314938"/>
            <a:ext cx="389700" cy="389400"/>
          </a:xfrm>
          <a:prstGeom prst="ellipse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1" name="Google Shape;361;p28"/>
          <p:cNvCxnSpPr>
            <a:endCxn id="360" idx="2"/>
          </p:cNvCxnSpPr>
          <p:nvPr/>
        </p:nvCxnSpPr>
        <p:spPr>
          <a:xfrm flipH="1" rot="10800000">
            <a:off x="2408900" y="2509638"/>
            <a:ext cx="1896600" cy="6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62" name="Google Shape;362;p28"/>
          <p:cNvCxnSpPr/>
          <p:nvPr/>
        </p:nvCxnSpPr>
        <p:spPr>
          <a:xfrm>
            <a:off x="4695200" y="2509638"/>
            <a:ext cx="2121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3" name="Google Shape;363;p28"/>
          <p:cNvSpPr txBox="1"/>
          <p:nvPr/>
        </p:nvSpPr>
        <p:spPr>
          <a:xfrm>
            <a:off x="233088" y="434225"/>
            <a:ext cx="46773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CHECK IN</a:t>
            </a:r>
            <a:endParaRPr b="1" sz="3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9875" y="4767575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9"/>
          <p:cNvSpPr txBox="1"/>
          <p:nvPr/>
        </p:nvSpPr>
        <p:spPr>
          <a:xfrm>
            <a:off x="3947675" y="1837425"/>
            <a:ext cx="13809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ONDE 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ESTOU </a:t>
            </a:r>
            <a:endParaRPr b="1" sz="3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0" name="Google Shape;37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9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9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29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9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29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29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29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9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29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9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29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29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29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29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9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9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9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9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9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29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29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29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9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9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29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29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29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9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9"/>
          <p:cNvSpPr txBox="1"/>
          <p:nvPr/>
        </p:nvSpPr>
        <p:spPr>
          <a:xfrm>
            <a:off x="1874800" y="1970675"/>
            <a:ext cx="13809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ONDE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VENHO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0" name="Google Shape;400;p29"/>
          <p:cNvSpPr txBox="1"/>
          <p:nvPr/>
        </p:nvSpPr>
        <p:spPr>
          <a:xfrm>
            <a:off x="6222500" y="1970675"/>
            <a:ext cx="13809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PARA ONDE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VOU  </a:t>
            </a:r>
            <a:endParaRPr b="1" sz="2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1" name="Google Shape;401;p29"/>
          <p:cNvSpPr/>
          <p:nvPr/>
        </p:nvSpPr>
        <p:spPr>
          <a:xfrm>
            <a:off x="4443275" y="2647975"/>
            <a:ext cx="389700" cy="389400"/>
          </a:xfrm>
          <a:prstGeom prst="ellipse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2" name="Google Shape;402;p29"/>
          <p:cNvCxnSpPr>
            <a:endCxn id="401" idx="2"/>
          </p:cNvCxnSpPr>
          <p:nvPr/>
        </p:nvCxnSpPr>
        <p:spPr>
          <a:xfrm flipH="1" rot="10800000">
            <a:off x="2546675" y="2842675"/>
            <a:ext cx="1896600" cy="6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03" name="Google Shape;403;p29"/>
          <p:cNvCxnSpPr/>
          <p:nvPr/>
        </p:nvCxnSpPr>
        <p:spPr>
          <a:xfrm>
            <a:off x="4832975" y="2842675"/>
            <a:ext cx="2121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30"/>
          <p:cNvGrpSpPr/>
          <p:nvPr/>
        </p:nvGrpSpPr>
        <p:grpSpPr>
          <a:xfrm>
            <a:off x="6219070" y="0"/>
            <a:ext cx="2924564" cy="5143500"/>
            <a:chOff x="10528200" y="0"/>
            <a:chExt cx="5727700" cy="9144000"/>
          </a:xfrm>
        </p:grpSpPr>
        <p:sp>
          <p:nvSpPr>
            <p:cNvPr id="409" name="Google Shape;409;p30"/>
            <p:cNvSpPr/>
            <p:nvPr/>
          </p:nvSpPr>
          <p:spPr>
            <a:xfrm>
              <a:off x="10528200" y="0"/>
              <a:ext cx="5727700" cy="9144000"/>
            </a:xfrm>
            <a:custGeom>
              <a:rect b="b" l="l" r="r" t="t"/>
              <a:pathLst>
                <a:path extrusionOk="0" h="9144000" w="5727700">
                  <a:moveTo>
                    <a:pt x="5727700" y="0"/>
                  </a:moveTo>
                  <a:lnTo>
                    <a:pt x="0" y="0"/>
                  </a:lnTo>
                  <a:lnTo>
                    <a:pt x="0" y="9144000"/>
                  </a:lnTo>
                  <a:lnTo>
                    <a:pt x="5727700" y="9144000"/>
                  </a:lnTo>
                  <a:lnTo>
                    <a:pt x="5727700" y="0"/>
                  </a:lnTo>
                  <a:close/>
                </a:path>
              </a:pathLst>
            </a:custGeom>
            <a:solidFill>
              <a:srgbClr val="011CE7"/>
            </a:solidFill>
            <a:ln>
              <a:noFill/>
            </a:ln>
          </p:spPr>
        </p:sp>
        <p:sp>
          <p:nvSpPr>
            <p:cNvPr id="410" name="Google Shape;410;p30"/>
            <p:cNvSpPr/>
            <p:nvPr/>
          </p:nvSpPr>
          <p:spPr>
            <a:xfrm>
              <a:off x="11087280" y="647640"/>
              <a:ext cx="4712969" cy="7848600"/>
            </a:xfrm>
            <a:custGeom>
              <a:rect b="b" l="l" r="r" t="t"/>
              <a:pathLst>
                <a:path extrusionOk="0" h="7848600" w="4712969">
                  <a:moveTo>
                    <a:pt x="578980" y="2573832"/>
                  </a:moveTo>
                  <a:lnTo>
                    <a:pt x="336245" y="2331097"/>
                  </a:lnTo>
                  <a:lnTo>
                    <a:pt x="507974" y="2159368"/>
                  </a:lnTo>
                  <a:lnTo>
                    <a:pt x="497090" y="2148484"/>
                  </a:lnTo>
                  <a:lnTo>
                    <a:pt x="325361" y="2320213"/>
                  </a:lnTo>
                  <a:lnTo>
                    <a:pt x="82346" y="2077199"/>
                  </a:lnTo>
                  <a:lnTo>
                    <a:pt x="0" y="2159546"/>
                  </a:lnTo>
                  <a:lnTo>
                    <a:pt x="243014" y="2402560"/>
                  </a:lnTo>
                  <a:lnTo>
                    <a:pt x="71920" y="2573655"/>
                  </a:lnTo>
                  <a:lnTo>
                    <a:pt x="82804" y="2584539"/>
                  </a:lnTo>
                  <a:lnTo>
                    <a:pt x="253898" y="2413444"/>
                  </a:lnTo>
                  <a:lnTo>
                    <a:pt x="496633" y="2656179"/>
                  </a:lnTo>
                  <a:lnTo>
                    <a:pt x="578980" y="2573832"/>
                  </a:lnTo>
                  <a:close/>
                  <a:moveTo>
                    <a:pt x="580097" y="82486"/>
                  </a:moveTo>
                  <a:lnTo>
                    <a:pt x="497751" y="127"/>
                  </a:lnTo>
                  <a:lnTo>
                    <a:pt x="290258" y="207632"/>
                  </a:lnTo>
                  <a:lnTo>
                    <a:pt x="82943" y="355"/>
                  </a:lnTo>
                  <a:lnTo>
                    <a:pt x="609" y="82715"/>
                  </a:lnTo>
                  <a:lnTo>
                    <a:pt x="207911" y="289979"/>
                  </a:lnTo>
                  <a:lnTo>
                    <a:pt x="1117" y="496773"/>
                  </a:lnTo>
                  <a:lnTo>
                    <a:pt x="83464" y="579120"/>
                  </a:lnTo>
                  <a:lnTo>
                    <a:pt x="290283" y="372300"/>
                  </a:lnTo>
                  <a:lnTo>
                    <a:pt x="497332" y="579272"/>
                  </a:lnTo>
                  <a:lnTo>
                    <a:pt x="579666" y="496900"/>
                  </a:lnTo>
                  <a:lnTo>
                    <a:pt x="372630" y="289953"/>
                  </a:lnTo>
                  <a:lnTo>
                    <a:pt x="580097" y="82486"/>
                  </a:lnTo>
                  <a:close/>
                  <a:moveTo>
                    <a:pt x="1577936" y="7766037"/>
                  </a:moveTo>
                  <a:lnTo>
                    <a:pt x="1370660" y="7558837"/>
                  </a:lnTo>
                  <a:lnTo>
                    <a:pt x="1577708" y="7351789"/>
                  </a:lnTo>
                  <a:lnTo>
                    <a:pt x="1495361" y="7269442"/>
                  </a:lnTo>
                  <a:lnTo>
                    <a:pt x="1288288" y="7476515"/>
                  </a:lnTo>
                  <a:lnTo>
                    <a:pt x="1081214" y="7269493"/>
                  </a:lnTo>
                  <a:lnTo>
                    <a:pt x="998880" y="7351852"/>
                  </a:lnTo>
                  <a:lnTo>
                    <a:pt x="1205941" y="7558862"/>
                  </a:lnTo>
                  <a:lnTo>
                    <a:pt x="998728" y="7766075"/>
                  </a:lnTo>
                  <a:lnTo>
                    <a:pt x="1081074" y="7848422"/>
                  </a:lnTo>
                  <a:lnTo>
                    <a:pt x="1288300" y="7641196"/>
                  </a:lnTo>
                  <a:lnTo>
                    <a:pt x="1495602" y="7848409"/>
                  </a:lnTo>
                  <a:lnTo>
                    <a:pt x="1577936" y="7766037"/>
                  </a:lnTo>
                  <a:close/>
                  <a:moveTo>
                    <a:pt x="1578076" y="5689155"/>
                  </a:moveTo>
                  <a:lnTo>
                    <a:pt x="1370672" y="5481840"/>
                  </a:lnTo>
                  <a:lnTo>
                    <a:pt x="1577606" y="5274907"/>
                  </a:lnTo>
                  <a:lnTo>
                    <a:pt x="1495247" y="5192560"/>
                  </a:lnTo>
                  <a:lnTo>
                    <a:pt x="1288300" y="5399506"/>
                  </a:lnTo>
                  <a:lnTo>
                    <a:pt x="1081354" y="5192611"/>
                  </a:lnTo>
                  <a:lnTo>
                    <a:pt x="999020" y="5274970"/>
                  </a:lnTo>
                  <a:lnTo>
                    <a:pt x="1205953" y="5481853"/>
                  </a:lnTo>
                  <a:lnTo>
                    <a:pt x="998613" y="5689193"/>
                  </a:lnTo>
                  <a:lnTo>
                    <a:pt x="1080960" y="5771540"/>
                  </a:lnTo>
                  <a:lnTo>
                    <a:pt x="1288313" y="5564200"/>
                  </a:lnTo>
                  <a:lnTo>
                    <a:pt x="1495742" y="5771527"/>
                  </a:lnTo>
                  <a:lnTo>
                    <a:pt x="1578076" y="5689155"/>
                  </a:lnTo>
                  <a:close/>
                  <a:moveTo>
                    <a:pt x="1578165" y="1120876"/>
                  </a:moveTo>
                  <a:lnTo>
                    <a:pt x="1495818" y="1038529"/>
                  </a:lnTo>
                  <a:lnTo>
                    <a:pt x="1288249" y="1246085"/>
                  </a:lnTo>
                  <a:lnTo>
                    <a:pt x="1080719" y="1038529"/>
                  </a:lnTo>
                  <a:lnTo>
                    <a:pt x="998372" y="1120876"/>
                  </a:lnTo>
                  <a:lnTo>
                    <a:pt x="1205903" y="1328432"/>
                  </a:lnTo>
                  <a:lnTo>
                    <a:pt x="999172" y="1535163"/>
                  </a:lnTo>
                  <a:lnTo>
                    <a:pt x="1081532" y="1617510"/>
                  </a:lnTo>
                  <a:lnTo>
                    <a:pt x="1288262" y="1410779"/>
                  </a:lnTo>
                  <a:lnTo>
                    <a:pt x="1495005" y="1617510"/>
                  </a:lnTo>
                  <a:lnTo>
                    <a:pt x="1577352" y="1535163"/>
                  </a:lnTo>
                  <a:lnTo>
                    <a:pt x="1370609" y="1328432"/>
                  </a:lnTo>
                  <a:lnTo>
                    <a:pt x="1578165" y="1120876"/>
                  </a:lnTo>
                  <a:close/>
                  <a:moveTo>
                    <a:pt x="1578267" y="3197758"/>
                  </a:moveTo>
                  <a:lnTo>
                    <a:pt x="1495920" y="3115411"/>
                  </a:lnTo>
                  <a:lnTo>
                    <a:pt x="1288262" y="3323069"/>
                  </a:lnTo>
                  <a:lnTo>
                    <a:pt x="1080617" y="3115411"/>
                  </a:lnTo>
                  <a:lnTo>
                    <a:pt x="998270" y="3197758"/>
                  </a:lnTo>
                  <a:lnTo>
                    <a:pt x="1205915" y="3405416"/>
                  </a:lnTo>
                  <a:lnTo>
                    <a:pt x="999286" y="3612045"/>
                  </a:lnTo>
                  <a:lnTo>
                    <a:pt x="1081633" y="3694392"/>
                  </a:lnTo>
                  <a:lnTo>
                    <a:pt x="1288262" y="3487763"/>
                  </a:lnTo>
                  <a:lnTo>
                    <a:pt x="1494904" y="3694392"/>
                  </a:lnTo>
                  <a:lnTo>
                    <a:pt x="1577251" y="3612045"/>
                  </a:lnTo>
                  <a:lnTo>
                    <a:pt x="1370609" y="3405416"/>
                  </a:lnTo>
                  <a:lnTo>
                    <a:pt x="1578267" y="3197758"/>
                  </a:lnTo>
                  <a:close/>
                  <a:moveTo>
                    <a:pt x="2614384" y="6727533"/>
                  </a:moveTo>
                  <a:lnTo>
                    <a:pt x="2407094" y="6520345"/>
                  </a:lnTo>
                  <a:lnTo>
                    <a:pt x="2614155" y="6313284"/>
                  </a:lnTo>
                  <a:lnTo>
                    <a:pt x="2531808" y="6230937"/>
                  </a:lnTo>
                  <a:lnTo>
                    <a:pt x="2324735" y="6438011"/>
                  </a:lnTo>
                  <a:lnTo>
                    <a:pt x="2117661" y="6230988"/>
                  </a:lnTo>
                  <a:lnTo>
                    <a:pt x="2035327" y="6313348"/>
                  </a:lnTo>
                  <a:lnTo>
                    <a:pt x="2242388" y="6520358"/>
                  </a:lnTo>
                  <a:lnTo>
                    <a:pt x="2035175" y="6727571"/>
                  </a:lnTo>
                  <a:lnTo>
                    <a:pt x="2117521" y="6809918"/>
                  </a:lnTo>
                  <a:lnTo>
                    <a:pt x="2324747" y="6602692"/>
                  </a:lnTo>
                  <a:lnTo>
                    <a:pt x="2532049" y="6809892"/>
                  </a:lnTo>
                  <a:lnTo>
                    <a:pt x="2614384" y="6727533"/>
                  </a:lnTo>
                  <a:close/>
                  <a:moveTo>
                    <a:pt x="2614752" y="82537"/>
                  </a:moveTo>
                  <a:lnTo>
                    <a:pt x="2532405" y="190"/>
                  </a:lnTo>
                  <a:lnTo>
                    <a:pt x="2325078" y="207518"/>
                  </a:lnTo>
                  <a:lnTo>
                    <a:pt x="2117763" y="241"/>
                  </a:lnTo>
                  <a:lnTo>
                    <a:pt x="2035429" y="82600"/>
                  </a:lnTo>
                  <a:lnTo>
                    <a:pt x="2242731" y="289864"/>
                  </a:lnTo>
                  <a:lnTo>
                    <a:pt x="2035771" y="496824"/>
                  </a:lnTo>
                  <a:lnTo>
                    <a:pt x="2118118" y="579170"/>
                  </a:lnTo>
                  <a:lnTo>
                    <a:pt x="2325090" y="372198"/>
                  </a:lnTo>
                  <a:lnTo>
                    <a:pt x="2532151" y="579158"/>
                  </a:lnTo>
                  <a:lnTo>
                    <a:pt x="2614485" y="496785"/>
                  </a:lnTo>
                  <a:lnTo>
                    <a:pt x="2407450" y="289839"/>
                  </a:lnTo>
                  <a:lnTo>
                    <a:pt x="2614752" y="82537"/>
                  </a:lnTo>
                  <a:close/>
                  <a:moveTo>
                    <a:pt x="2614853" y="2159431"/>
                  </a:moveTo>
                  <a:lnTo>
                    <a:pt x="2532507" y="2077085"/>
                  </a:lnTo>
                  <a:lnTo>
                    <a:pt x="2324963" y="2284628"/>
                  </a:lnTo>
                  <a:lnTo>
                    <a:pt x="2117445" y="2077085"/>
                  </a:lnTo>
                  <a:lnTo>
                    <a:pt x="2035098" y="2159431"/>
                  </a:lnTo>
                  <a:lnTo>
                    <a:pt x="2242616" y="2366975"/>
                  </a:lnTo>
                  <a:lnTo>
                    <a:pt x="2035873" y="2573718"/>
                  </a:lnTo>
                  <a:lnTo>
                    <a:pt x="2118220" y="2656065"/>
                  </a:lnTo>
                  <a:lnTo>
                    <a:pt x="2324963" y="2449322"/>
                  </a:lnTo>
                  <a:lnTo>
                    <a:pt x="2531732" y="2656065"/>
                  </a:lnTo>
                  <a:lnTo>
                    <a:pt x="2614079" y="2573718"/>
                  </a:lnTo>
                  <a:lnTo>
                    <a:pt x="2407310" y="2366975"/>
                  </a:lnTo>
                  <a:lnTo>
                    <a:pt x="2614853" y="2159431"/>
                  </a:lnTo>
                  <a:close/>
                  <a:moveTo>
                    <a:pt x="2614955" y="4236313"/>
                  </a:moveTo>
                  <a:lnTo>
                    <a:pt x="2532608" y="4153966"/>
                  </a:lnTo>
                  <a:lnTo>
                    <a:pt x="2324811" y="4361764"/>
                  </a:lnTo>
                  <a:lnTo>
                    <a:pt x="2117102" y="4154043"/>
                  </a:lnTo>
                  <a:lnTo>
                    <a:pt x="2034743" y="4236390"/>
                  </a:lnTo>
                  <a:lnTo>
                    <a:pt x="2242451" y="4444123"/>
                  </a:lnTo>
                  <a:lnTo>
                    <a:pt x="2035975" y="4650600"/>
                  </a:lnTo>
                  <a:lnTo>
                    <a:pt x="2118322" y="4732947"/>
                  </a:lnTo>
                  <a:lnTo>
                    <a:pt x="2324798" y="4526470"/>
                  </a:lnTo>
                  <a:lnTo>
                    <a:pt x="2531389" y="4733023"/>
                  </a:lnTo>
                  <a:lnTo>
                    <a:pt x="2613736" y="4650676"/>
                  </a:lnTo>
                  <a:lnTo>
                    <a:pt x="2407158" y="4444111"/>
                  </a:lnTo>
                  <a:lnTo>
                    <a:pt x="2614955" y="4236313"/>
                  </a:lnTo>
                  <a:close/>
                  <a:moveTo>
                    <a:pt x="3675697" y="7766113"/>
                  </a:moveTo>
                  <a:lnTo>
                    <a:pt x="3468395" y="7558900"/>
                  </a:lnTo>
                  <a:lnTo>
                    <a:pt x="3675430" y="7351865"/>
                  </a:lnTo>
                  <a:lnTo>
                    <a:pt x="3593084" y="7269518"/>
                  </a:lnTo>
                  <a:lnTo>
                    <a:pt x="3386036" y="7476566"/>
                  </a:lnTo>
                  <a:lnTo>
                    <a:pt x="3178975" y="7269569"/>
                  </a:lnTo>
                  <a:lnTo>
                    <a:pt x="3096641" y="7351928"/>
                  </a:lnTo>
                  <a:lnTo>
                    <a:pt x="3303689" y="7558913"/>
                  </a:lnTo>
                  <a:lnTo>
                    <a:pt x="3096450" y="7766151"/>
                  </a:lnTo>
                  <a:lnTo>
                    <a:pt x="3178797" y="7848498"/>
                  </a:lnTo>
                  <a:lnTo>
                    <a:pt x="3386048" y="7641247"/>
                  </a:lnTo>
                  <a:lnTo>
                    <a:pt x="3593363" y="7848473"/>
                  </a:lnTo>
                  <a:lnTo>
                    <a:pt x="3675697" y="7766113"/>
                  </a:lnTo>
                  <a:close/>
                  <a:moveTo>
                    <a:pt x="3675837" y="5688965"/>
                  </a:moveTo>
                  <a:lnTo>
                    <a:pt x="3468433" y="5481637"/>
                  </a:lnTo>
                  <a:lnTo>
                    <a:pt x="3675354" y="5274716"/>
                  </a:lnTo>
                  <a:lnTo>
                    <a:pt x="3593007" y="5192369"/>
                  </a:lnTo>
                  <a:lnTo>
                    <a:pt x="3386061" y="5399316"/>
                  </a:lnTo>
                  <a:lnTo>
                    <a:pt x="3179114" y="5192420"/>
                  </a:lnTo>
                  <a:lnTo>
                    <a:pt x="3096780" y="5274780"/>
                  </a:lnTo>
                  <a:lnTo>
                    <a:pt x="3303714" y="5481663"/>
                  </a:lnTo>
                  <a:lnTo>
                    <a:pt x="3096374" y="5689003"/>
                  </a:lnTo>
                  <a:lnTo>
                    <a:pt x="3178721" y="5771350"/>
                  </a:lnTo>
                  <a:lnTo>
                    <a:pt x="3386074" y="5563997"/>
                  </a:lnTo>
                  <a:lnTo>
                    <a:pt x="3593503" y="5771337"/>
                  </a:lnTo>
                  <a:lnTo>
                    <a:pt x="3675837" y="5688965"/>
                  </a:lnTo>
                  <a:close/>
                  <a:moveTo>
                    <a:pt x="3675888" y="1120686"/>
                  </a:moveTo>
                  <a:lnTo>
                    <a:pt x="3593541" y="1038339"/>
                  </a:lnTo>
                  <a:lnTo>
                    <a:pt x="3385985" y="1245895"/>
                  </a:lnTo>
                  <a:lnTo>
                    <a:pt x="3178441" y="1038339"/>
                  </a:lnTo>
                  <a:lnTo>
                    <a:pt x="3096095" y="1120686"/>
                  </a:lnTo>
                  <a:lnTo>
                    <a:pt x="3303638" y="1328242"/>
                  </a:lnTo>
                  <a:lnTo>
                    <a:pt x="3096907" y="1534972"/>
                  </a:lnTo>
                  <a:lnTo>
                    <a:pt x="3179254" y="1617319"/>
                  </a:lnTo>
                  <a:lnTo>
                    <a:pt x="3385985" y="1410589"/>
                  </a:lnTo>
                  <a:lnTo>
                    <a:pt x="3592728" y="1617319"/>
                  </a:lnTo>
                  <a:lnTo>
                    <a:pt x="3675088" y="1534972"/>
                  </a:lnTo>
                  <a:lnTo>
                    <a:pt x="3468332" y="1328242"/>
                  </a:lnTo>
                  <a:lnTo>
                    <a:pt x="3675888" y="1120686"/>
                  </a:lnTo>
                  <a:close/>
                  <a:moveTo>
                    <a:pt x="3675989" y="3197834"/>
                  </a:moveTo>
                  <a:lnTo>
                    <a:pt x="3593642" y="3115487"/>
                  </a:lnTo>
                  <a:lnTo>
                    <a:pt x="3386124" y="3323005"/>
                  </a:lnTo>
                  <a:lnTo>
                    <a:pt x="3178619" y="3115487"/>
                  </a:lnTo>
                  <a:lnTo>
                    <a:pt x="3096272" y="3197834"/>
                  </a:lnTo>
                  <a:lnTo>
                    <a:pt x="3303778" y="3405352"/>
                  </a:lnTo>
                  <a:lnTo>
                    <a:pt x="3097009" y="3612121"/>
                  </a:lnTo>
                  <a:lnTo>
                    <a:pt x="3179356" y="3694468"/>
                  </a:lnTo>
                  <a:lnTo>
                    <a:pt x="3386124" y="3487699"/>
                  </a:lnTo>
                  <a:lnTo>
                    <a:pt x="3592906" y="3694468"/>
                  </a:lnTo>
                  <a:lnTo>
                    <a:pt x="3675253" y="3612121"/>
                  </a:lnTo>
                  <a:lnTo>
                    <a:pt x="3468471" y="3405352"/>
                  </a:lnTo>
                  <a:lnTo>
                    <a:pt x="3675989" y="3197834"/>
                  </a:lnTo>
                  <a:close/>
                  <a:moveTo>
                    <a:pt x="4712386" y="6727342"/>
                  </a:moveTo>
                  <a:lnTo>
                    <a:pt x="4505096" y="6520129"/>
                  </a:lnTo>
                  <a:lnTo>
                    <a:pt x="4711878" y="6313348"/>
                  </a:lnTo>
                  <a:lnTo>
                    <a:pt x="4629531" y="6231001"/>
                  </a:lnTo>
                  <a:lnTo>
                    <a:pt x="4422724" y="6437808"/>
                  </a:lnTo>
                  <a:lnTo>
                    <a:pt x="4215663" y="6230798"/>
                  </a:lnTo>
                  <a:lnTo>
                    <a:pt x="4133329" y="6313157"/>
                  </a:lnTo>
                  <a:lnTo>
                    <a:pt x="4340377" y="6520154"/>
                  </a:lnTo>
                  <a:lnTo>
                    <a:pt x="4132897" y="6727634"/>
                  </a:lnTo>
                  <a:lnTo>
                    <a:pt x="4215244" y="6809981"/>
                  </a:lnTo>
                  <a:lnTo>
                    <a:pt x="4422749" y="6602476"/>
                  </a:lnTo>
                  <a:lnTo>
                    <a:pt x="4630051" y="6809702"/>
                  </a:lnTo>
                  <a:lnTo>
                    <a:pt x="4712386" y="6727342"/>
                  </a:lnTo>
                  <a:close/>
                  <a:moveTo>
                    <a:pt x="4712513" y="82359"/>
                  </a:moveTo>
                  <a:lnTo>
                    <a:pt x="4630166" y="0"/>
                  </a:lnTo>
                  <a:lnTo>
                    <a:pt x="4422826" y="207340"/>
                  </a:lnTo>
                  <a:lnTo>
                    <a:pt x="4215485" y="50"/>
                  </a:lnTo>
                  <a:lnTo>
                    <a:pt x="4133151" y="82423"/>
                  </a:lnTo>
                  <a:lnTo>
                    <a:pt x="4340466" y="289699"/>
                  </a:lnTo>
                  <a:lnTo>
                    <a:pt x="4133519" y="496646"/>
                  </a:lnTo>
                  <a:lnTo>
                    <a:pt x="4215879" y="578993"/>
                  </a:lnTo>
                  <a:lnTo>
                    <a:pt x="4422851" y="372021"/>
                  </a:lnTo>
                  <a:lnTo>
                    <a:pt x="4629874" y="578967"/>
                  </a:lnTo>
                  <a:lnTo>
                    <a:pt x="4712208" y="496608"/>
                  </a:lnTo>
                  <a:lnTo>
                    <a:pt x="4505198" y="289674"/>
                  </a:lnTo>
                  <a:lnTo>
                    <a:pt x="4712513" y="82359"/>
                  </a:lnTo>
                  <a:close/>
                  <a:moveTo>
                    <a:pt x="4712576" y="2159241"/>
                  </a:moveTo>
                  <a:lnTo>
                    <a:pt x="4630229" y="2076894"/>
                  </a:lnTo>
                  <a:lnTo>
                    <a:pt x="4422584" y="2284539"/>
                  </a:lnTo>
                  <a:lnTo>
                    <a:pt x="4215206" y="2077148"/>
                  </a:lnTo>
                  <a:lnTo>
                    <a:pt x="4132859" y="2159495"/>
                  </a:lnTo>
                  <a:lnTo>
                    <a:pt x="4340237" y="2366886"/>
                  </a:lnTo>
                  <a:lnTo>
                    <a:pt x="4133596" y="2573528"/>
                  </a:lnTo>
                  <a:lnTo>
                    <a:pt x="4215943" y="2655874"/>
                  </a:lnTo>
                  <a:lnTo>
                    <a:pt x="4422584" y="2449233"/>
                  </a:lnTo>
                  <a:lnTo>
                    <a:pt x="4629493" y="2656128"/>
                  </a:lnTo>
                  <a:lnTo>
                    <a:pt x="4711839" y="2573782"/>
                  </a:lnTo>
                  <a:lnTo>
                    <a:pt x="4504931" y="2366886"/>
                  </a:lnTo>
                  <a:lnTo>
                    <a:pt x="4712576" y="2159241"/>
                  </a:lnTo>
                  <a:close/>
                  <a:moveTo>
                    <a:pt x="4712690" y="4236390"/>
                  </a:moveTo>
                  <a:lnTo>
                    <a:pt x="4630331" y="4154043"/>
                  </a:lnTo>
                  <a:lnTo>
                    <a:pt x="4422800" y="4361573"/>
                  </a:lnTo>
                  <a:lnTo>
                    <a:pt x="4215104" y="4153852"/>
                  </a:lnTo>
                  <a:lnTo>
                    <a:pt x="4132757" y="4236212"/>
                  </a:lnTo>
                  <a:lnTo>
                    <a:pt x="4340453" y="4443920"/>
                  </a:lnTo>
                  <a:lnTo>
                    <a:pt x="4133697" y="4650676"/>
                  </a:lnTo>
                  <a:lnTo>
                    <a:pt x="4216044" y="4733023"/>
                  </a:lnTo>
                  <a:lnTo>
                    <a:pt x="4422800" y="4526280"/>
                  </a:lnTo>
                  <a:lnTo>
                    <a:pt x="4629391" y="4732845"/>
                  </a:lnTo>
                  <a:lnTo>
                    <a:pt x="4711738" y="4650498"/>
                  </a:lnTo>
                  <a:lnTo>
                    <a:pt x="4505147" y="4443933"/>
                  </a:lnTo>
                  <a:lnTo>
                    <a:pt x="4712690" y="4236390"/>
                  </a:lnTo>
                  <a:close/>
                </a:path>
              </a:pathLst>
            </a:custGeom>
            <a:solidFill>
              <a:srgbClr val="011CE7"/>
            </a:solidFill>
            <a:ln>
              <a:noFill/>
            </a:ln>
          </p:spPr>
        </p:sp>
        <p:sp>
          <p:nvSpPr>
            <p:cNvPr id="411" name="Google Shape;411;p30"/>
            <p:cNvSpPr/>
            <p:nvPr/>
          </p:nvSpPr>
          <p:spPr>
            <a:xfrm>
              <a:off x="11086920" y="2724840"/>
              <a:ext cx="580390" cy="4733290"/>
            </a:xfrm>
            <a:custGeom>
              <a:rect b="b" l="l" r="r" t="t"/>
              <a:pathLst>
                <a:path extrusionOk="0" h="4733290" w="580390">
                  <a:moveTo>
                    <a:pt x="579602" y="4650625"/>
                  </a:moveTo>
                  <a:lnTo>
                    <a:pt x="372173" y="4443285"/>
                  </a:lnTo>
                  <a:lnTo>
                    <a:pt x="579259" y="4236199"/>
                  </a:lnTo>
                  <a:lnTo>
                    <a:pt x="496912" y="4153852"/>
                  </a:lnTo>
                  <a:lnTo>
                    <a:pt x="289814" y="4360951"/>
                  </a:lnTo>
                  <a:lnTo>
                    <a:pt x="82880" y="4154068"/>
                  </a:lnTo>
                  <a:lnTo>
                    <a:pt x="546" y="4236440"/>
                  </a:lnTo>
                  <a:lnTo>
                    <a:pt x="207454" y="4443311"/>
                  </a:lnTo>
                  <a:lnTo>
                    <a:pt x="279" y="4650486"/>
                  </a:lnTo>
                  <a:lnTo>
                    <a:pt x="82626" y="4732833"/>
                  </a:lnTo>
                  <a:lnTo>
                    <a:pt x="289826" y="4525632"/>
                  </a:lnTo>
                  <a:lnTo>
                    <a:pt x="497255" y="4732985"/>
                  </a:lnTo>
                  <a:lnTo>
                    <a:pt x="579602" y="4650625"/>
                  </a:lnTo>
                  <a:close/>
                  <a:moveTo>
                    <a:pt x="580136" y="2159241"/>
                  </a:moveTo>
                  <a:lnTo>
                    <a:pt x="497789" y="2076894"/>
                  </a:lnTo>
                  <a:lnTo>
                    <a:pt x="290055" y="2284628"/>
                  </a:lnTo>
                  <a:lnTo>
                    <a:pt x="82346" y="2076894"/>
                  </a:lnTo>
                  <a:lnTo>
                    <a:pt x="0" y="2159241"/>
                  </a:lnTo>
                  <a:lnTo>
                    <a:pt x="207708" y="2366975"/>
                  </a:lnTo>
                  <a:lnTo>
                    <a:pt x="1155" y="2573528"/>
                  </a:lnTo>
                  <a:lnTo>
                    <a:pt x="83502" y="2655874"/>
                  </a:lnTo>
                  <a:lnTo>
                    <a:pt x="290055" y="2449322"/>
                  </a:lnTo>
                  <a:lnTo>
                    <a:pt x="496633" y="2655874"/>
                  </a:lnTo>
                  <a:lnTo>
                    <a:pt x="578980" y="2573528"/>
                  </a:lnTo>
                  <a:lnTo>
                    <a:pt x="372402" y="2366975"/>
                  </a:lnTo>
                  <a:lnTo>
                    <a:pt x="580136" y="2159241"/>
                  </a:lnTo>
                  <a:close/>
                  <a:moveTo>
                    <a:pt x="580212" y="82346"/>
                  </a:moveTo>
                  <a:lnTo>
                    <a:pt x="497865" y="0"/>
                  </a:lnTo>
                  <a:lnTo>
                    <a:pt x="1231" y="496633"/>
                  </a:lnTo>
                  <a:lnTo>
                    <a:pt x="83578" y="578980"/>
                  </a:lnTo>
                  <a:lnTo>
                    <a:pt x="580212" y="82346"/>
                  </a:lnTo>
                  <a:close/>
                </a:path>
              </a:pathLst>
            </a:custGeom>
            <a:solidFill>
              <a:srgbClr val="011CE7"/>
            </a:solidFill>
            <a:ln>
              <a:noFill/>
            </a:ln>
          </p:spPr>
        </p:sp>
        <p:sp>
          <p:nvSpPr>
            <p:cNvPr id="412" name="Google Shape;412;p30"/>
            <p:cNvSpPr/>
            <p:nvPr/>
          </p:nvSpPr>
          <p:spPr>
            <a:xfrm>
              <a:off x="11229120" y="790920"/>
              <a:ext cx="4426584" cy="7562215"/>
            </a:xfrm>
            <a:custGeom>
              <a:rect b="b" l="l" r="r" t="t"/>
              <a:pathLst>
                <a:path extrusionOk="0" h="7562215" w="4426584">
                  <a:moveTo>
                    <a:pt x="293497" y="3129280"/>
                  </a:moveTo>
                  <a:lnTo>
                    <a:pt x="279895" y="3115678"/>
                  </a:lnTo>
                  <a:lnTo>
                    <a:pt x="146812" y="3248761"/>
                  </a:lnTo>
                  <a:lnTo>
                    <a:pt x="13754" y="3115678"/>
                  </a:lnTo>
                  <a:lnTo>
                    <a:pt x="152" y="3129280"/>
                  </a:lnTo>
                  <a:lnTo>
                    <a:pt x="133210" y="3262363"/>
                  </a:lnTo>
                  <a:lnTo>
                    <a:pt x="1460" y="3394113"/>
                  </a:lnTo>
                  <a:lnTo>
                    <a:pt x="15074" y="3407714"/>
                  </a:lnTo>
                  <a:lnTo>
                    <a:pt x="146824" y="3275965"/>
                  </a:lnTo>
                  <a:lnTo>
                    <a:pt x="278574" y="3407714"/>
                  </a:lnTo>
                  <a:lnTo>
                    <a:pt x="292176" y="3394113"/>
                  </a:lnTo>
                  <a:lnTo>
                    <a:pt x="160413" y="3262363"/>
                  </a:lnTo>
                  <a:lnTo>
                    <a:pt x="293497" y="3129280"/>
                  </a:lnTo>
                  <a:close/>
                  <a:moveTo>
                    <a:pt x="293598" y="5206174"/>
                  </a:moveTo>
                  <a:lnTo>
                    <a:pt x="279996" y="5192573"/>
                  </a:lnTo>
                  <a:lnTo>
                    <a:pt x="146799" y="5325770"/>
                  </a:lnTo>
                  <a:lnTo>
                    <a:pt x="13614" y="5192573"/>
                  </a:lnTo>
                  <a:lnTo>
                    <a:pt x="0" y="5206174"/>
                  </a:lnTo>
                  <a:lnTo>
                    <a:pt x="133197" y="5339372"/>
                  </a:lnTo>
                  <a:lnTo>
                    <a:pt x="1574" y="5470995"/>
                  </a:lnTo>
                  <a:lnTo>
                    <a:pt x="15176" y="5484609"/>
                  </a:lnTo>
                  <a:lnTo>
                    <a:pt x="146799" y="5352986"/>
                  </a:lnTo>
                  <a:lnTo>
                    <a:pt x="278434" y="5484609"/>
                  </a:lnTo>
                  <a:lnTo>
                    <a:pt x="292036" y="5470995"/>
                  </a:lnTo>
                  <a:lnTo>
                    <a:pt x="160401" y="5339372"/>
                  </a:lnTo>
                  <a:lnTo>
                    <a:pt x="293598" y="5206174"/>
                  </a:lnTo>
                  <a:close/>
                  <a:moveTo>
                    <a:pt x="293636" y="1052144"/>
                  </a:moveTo>
                  <a:lnTo>
                    <a:pt x="280035" y="1038542"/>
                  </a:lnTo>
                  <a:lnTo>
                    <a:pt x="146977" y="1171600"/>
                  </a:lnTo>
                  <a:lnTo>
                    <a:pt x="13931" y="1038542"/>
                  </a:lnTo>
                  <a:lnTo>
                    <a:pt x="317" y="1052144"/>
                  </a:lnTo>
                  <a:lnTo>
                    <a:pt x="133375" y="1185202"/>
                  </a:lnTo>
                  <a:lnTo>
                    <a:pt x="1612" y="1316964"/>
                  </a:lnTo>
                  <a:lnTo>
                    <a:pt x="15214" y="1330566"/>
                  </a:lnTo>
                  <a:lnTo>
                    <a:pt x="146977" y="1198803"/>
                  </a:lnTo>
                  <a:lnTo>
                    <a:pt x="278752" y="1330566"/>
                  </a:lnTo>
                  <a:lnTo>
                    <a:pt x="292354" y="1316964"/>
                  </a:lnTo>
                  <a:lnTo>
                    <a:pt x="160578" y="1185202"/>
                  </a:lnTo>
                  <a:lnTo>
                    <a:pt x="293636" y="1052144"/>
                  </a:lnTo>
                  <a:close/>
                  <a:moveTo>
                    <a:pt x="293712" y="7283323"/>
                  </a:moveTo>
                  <a:lnTo>
                    <a:pt x="280111" y="7269721"/>
                  </a:lnTo>
                  <a:lnTo>
                    <a:pt x="146926" y="7402906"/>
                  </a:lnTo>
                  <a:lnTo>
                    <a:pt x="13754" y="7269721"/>
                  </a:lnTo>
                  <a:lnTo>
                    <a:pt x="152" y="7283323"/>
                  </a:lnTo>
                  <a:lnTo>
                    <a:pt x="133324" y="7416508"/>
                  </a:lnTo>
                  <a:lnTo>
                    <a:pt x="1676" y="7548143"/>
                  </a:lnTo>
                  <a:lnTo>
                    <a:pt x="15278" y="7561745"/>
                  </a:lnTo>
                  <a:lnTo>
                    <a:pt x="146926" y="7430109"/>
                  </a:lnTo>
                  <a:lnTo>
                    <a:pt x="278574" y="7561745"/>
                  </a:lnTo>
                  <a:lnTo>
                    <a:pt x="292176" y="7548143"/>
                  </a:lnTo>
                  <a:lnTo>
                    <a:pt x="160528" y="7416508"/>
                  </a:lnTo>
                  <a:lnTo>
                    <a:pt x="293712" y="7283323"/>
                  </a:lnTo>
                  <a:close/>
                  <a:moveTo>
                    <a:pt x="1326857" y="4167632"/>
                  </a:moveTo>
                  <a:lnTo>
                    <a:pt x="1313256" y="4154030"/>
                  </a:lnTo>
                  <a:lnTo>
                    <a:pt x="1180172" y="4287113"/>
                  </a:lnTo>
                  <a:lnTo>
                    <a:pt x="1047102" y="4154030"/>
                  </a:lnTo>
                  <a:lnTo>
                    <a:pt x="1033500" y="4167632"/>
                  </a:lnTo>
                  <a:lnTo>
                    <a:pt x="1166571" y="4300702"/>
                  </a:lnTo>
                  <a:lnTo>
                    <a:pt x="1034821" y="4432452"/>
                  </a:lnTo>
                  <a:lnTo>
                    <a:pt x="1048423" y="4446054"/>
                  </a:lnTo>
                  <a:lnTo>
                    <a:pt x="1180172" y="4314304"/>
                  </a:lnTo>
                  <a:lnTo>
                    <a:pt x="1311935" y="4446054"/>
                  </a:lnTo>
                  <a:lnTo>
                    <a:pt x="1325537" y="4432452"/>
                  </a:lnTo>
                  <a:lnTo>
                    <a:pt x="1193774" y="4300702"/>
                  </a:lnTo>
                  <a:lnTo>
                    <a:pt x="1326857" y="4167632"/>
                  </a:lnTo>
                  <a:close/>
                  <a:moveTo>
                    <a:pt x="1326857" y="13601"/>
                  </a:moveTo>
                  <a:lnTo>
                    <a:pt x="1313256" y="0"/>
                  </a:lnTo>
                  <a:lnTo>
                    <a:pt x="1180198" y="133057"/>
                  </a:lnTo>
                  <a:lnTo>
                    <a:pt x="1047140" y="0"/>
                  </a:lnTo>
                  <a:lnTo>
                    <a:pt x="1033538" y="13601"/>
                  </a:lnTo>
                  <a:lnTo>
                    <a:pt x="1166583" y="146659"/>
                  </a:lnTo>
                  <a:lnTo>
                    <a:pt x="1034821" y="278422"/>
                  </a:lnTo>
                  <a:lnTo>
                    <a:pt x="1048423" y="292036"/>
                  </a:lnTo>
                  <a:lnTo>
                    <a:pt x="1180185" y="160274"/>
                  </a:lnTo>
                  <a:lnTo>
                    <a:pt x="1311960" y="292036"/>
                  </a:lnTo>
                  <a:lnTo>
                    <a:pt x="1325575" y="278422"/>
                  </a:lnTo>
                  <a:lnTo>
                    <a:pt x="1193800" y="146659"/>
                  </a:lnTo>
                  <a:lnTo>
                    <a:pt x="1326857" y="13601"/>
                  </a:lnTo>
                  <a:close/>
                  <a:moveTo>
                    <a:pt x="1326921" y="6244780"/>
                  </a:moveTo>
                  <a:lnTo>
                    <a:pt x="1313319" y="6231179"/>
                  </a:lnTo>
                  <a:lnTo>
                    <a:pt x="1180134" y="6364364"/>
                  </a:lnTo>
                  <a:lnTo>
                    <a:pt x="1046784" y="6231001"/>
                  </a:lnTo>
                  <a:lnTo>
                    <a:pt x="1033183" y="6244602"/>
                  </a:lnTo>
                  <a:lnTo>
                    <a:pt x="1166545" y="6377965"/>
                  </a:lnTo>
                  <a:lnTo>
                    <a:pt x="1034897" y="6509613"/>
                  </a:lnTo>
                  <a:lnTo>
                    <a:pt x="1048499" y="6523215"/>
                  </a:lnTo>
                  <a:lnTo>
                    <a:pt x="1180147" y="6391567"/>
                  </a:lnTo>
                  <a:lnTo>
                    <a:pt x="1311617" y="6523025"/>
                  </a:lnTo>
                  <a:lnTo>
                    <a:pt x="1325219" y="6509423"/>
                  </a:lnTo>
                  <a:lnTo>
                    <a:pt x="1193749" y="6377965"/>
                  </a:lnTo>
                  <a:lnTo>
                    <a:pt x="1326921" y="6244780"/>
                  </a:lnTo>
                  <a:close/>
                  <a:moveTo>
                    <a:pt x="1326921" y="2090750"/>
                  </a:moveTo>
                  <a:lnTo>
                    <a:pt x="1313319" y="2077148"/>
                  </a:lnTo>
                  <a:lnTo>
                    <a:pt x="1180274" y="2210193"/>
                  </a:lnTo>
                  <a:lnTo>
                    <a:pt x="1047242" y="2077148"/>
                  </a:lnTo>
                  <a:lnTo>
                    <a:pt x="1033640" y="2090750"/>
                  </a:lnTo>
                  <a:lnTo>
                    <a:pt x="1166672" y="2223795"/>
                  </a:lnTo>
                  <a:lnTo>
                    <a:pt x="1034897" y="2355570"/>
                  </a:lnTo>
                  <a:lnTo>
                    <a:pt x="1048499" y="2369172"/>
                  </a:lnTo>
                  <a:lnTo>
                    <a:pt x="1180274" y="2237397"/>
                  </a:lnTo>
                  <a:lnTo>
                    <a:pt x="1312075" y="2369172"/>
                  </a:lnTo>
                  <a:lnTo>
                    <a:pt x="1325676" y="2355570"/>
                  </a:lnTo>
                  <a:lnTo>
                    <a:pt x="1193876" y="2223795"/>
                  </a:lnTo>
                  <a:lnTo>
                    <a:pt x="1326921" y="2090750"/>
                  </a:lnTo>
                  <a:close/>
                  <a:moveTo>
                    <a:pt x="2359787" y="5206238"/>
                  </a:moveTo>
                  <a:lnTo>
                    <a:pt x="2346185" y="5192636"/>
                  </a:lnTo>
                  <a:lnTo>
                    <a:pt x="2213127" y="5325694"/>
                  </a:lnTo>
                  <a:lnTo>
                    <a:pt x="2080082" y="5192636"/>
                  </a:lnTo>
                  <a:lnTo>
                    <a:pt x="2066467" y="5206238"/>
                  </a:lnTo>
                  <a:lnTo>
                    <a:pt x="2199525" y="5339296"/>
                  </a:lnTo>
                  <a:lnTo>
                    <a:pt x="2067763" y="5471058"/>
                  </a:lnTo>
                  <a:lnTo>
                    <a:pt x="2081364" y="5484673"/>
                  </a:lnTo>
                  <a:lnTo>
                    <a:pt x="2213127" y="5352897"/>
                  </a:lnTo>
                  <a:lnTo>
                    <a:pt x="2344902" y="5484660"/>
                  </a:lnTo>
                  <a:lnTo>
                    <a:pt x="2358504" y="5471058"/>
                  </a:lnTo>
                  <a:lnTo>
                    <a:pt x="2226729" y="5339296"/>
                  </a:lnTo>
                  <a:lnTo>
                    <a:pt x="2359787" y="5206238"/>
                  </a:lnTo>
                  <a:close/>
                  <a:moveTo>
                    <a:pt x="2359825" y="1052207"/>
                  </a:moveTo>
                  <a:lnTo>
                    <a:pt x="2346223" y="1038606"/>
                  </a:lnTo>
                  <a:lnTo>
                    <a:pt x="2213140" y="1171676"/>
                  </a:lnTo>
                  <a:lnTo>
                    <a:pt x="2080082" y="1038606"/>
                  </a:lnTo>
                  <a:lnTo>
                    <a:pt x="2066467" y="1052207"/>
                  </a:lnTo>
                  <a:lnTo>
                    <a:pt x="2199538" y="1185278"/>
                  </a:lnTo>
                  <a:lnTo>
                    <a:pt x="2067788" y="1317028"/>
                  </a:lnTo>
                  <a:lnTo>
                    <a:pt x="2081390" y="1330629"/>
                  </a:lnTo>
                  <a:lnTo>
                    <a:pt x="2213140" y="1198880"/>
                  </a:lnTo>
                  <a:lnTo>
                    <a:pt x="2344902" y="1330629"/>
                  </a:lnTo>
                  <a:lnTo>
                    <a:pt x="2358504" y="1317028"/>
                  </a:lnTo>
                  <a:lnTo>
                    <a:pt x="2226741" y="1185278"/>
                  </a:lnTo>
                  <a:lnTo>
                    <a:pt x="2359825" y="1052207"/>
                  </a:lnTo>
                  <a:close/>
                  <a:moveTo>
                    <a:pt x="2359926" y="7283386"/>
                  </a:moveTo>
                  <a:lnTo>
                    <a:pt x="2346325" y="7269785"/>
                  </a:lnTo>
                  <a:lnTo>
                    <a:pt x="2213127" y="7402982"/>
                  </a:lnTo>
                  <a:lnTo>
                    <a:pt x="2079942" y="7269785"/>
                  </a:lnTo>
                  <a:lnTo>
                    <a:pt x="2066328" y="7283386"/>
                  </a:lnTo>
                  <a:lnTo>
                    <a:pt x="2199525" y="7416584"/>
                  </a:lnTo>
                  <a:lnTo>
                    <a:pt x="2067902" y="7548207"/>
                  </a:lnTo>
                  <a:lnTo>
                    <a:pt x="2081504" y="7561808"/>
                  </a:lnTo>
                  <a:lnTo>
                    <a:pt x="2213127" y="7430186"/>
                  </a:lnTo>
                  <a:lnTo>
                    <a:pt x="2344763" y="7561808"/>
                  </a:lnTo>
                  <a:lnTo>
                    <a:pt x="2358364" y="7548207"/>
                  </a:lnTo>
                  <a:lnTo>
                    <a:pt x="2226729" y="7416584"/>
                  </a:lnTo>
                  <a:lnTo>
                    <a:pt x="2359926" y="7283386"/>
                  </a:lnTo>
                  <a:close/>
                  <a:moveTo>
                    <a:pt x="2359926" y="3129356"/>
                  </a:moveTo>
                  <a:lnTo>
                    <a:pt x="2346325" y="3115754"/>
                  </a:lnTo>
                  <a:lnTo>
                    <a:pt x="2213279" y="3248799"/>
                  </a:lnTo>
                  <a:lnTo>
                    <a:pt x="2080247" y="3115754"/>
                  </a:lnTo>
                  <a:lnTo>
                    <a:pt x="2066645" y="3129356"/>
                  </a:lnTo>
                  <a:lnTo>
                    <a:pt x="2199678" y="3262401"/>
                  </a:lnTo>
                  <a:lnTo>
                    <a:pt x="2067902" y="3394176"/>
                  </a:lnTo>
                  <a:lnTo>
                    <a:pt x="2081504" y="3407778"/>
                  </a:lnTo>
                  <a:lnTo>
                    <a:pt x="2213279" y="3276003"/>
                  </a:lnTo>
                  <a:lnTo>
                    <a:pt x="2345080" y="3407778"/>
                  </a:lnTo>
                  <a:lnTo>
                    <a:pt x="2358682" y="3394176"/>
                  </a:lnTo>
                  <a:lnTo>
                    <a:pt x="2226881" y="3262401"/>
                  </a:lnTo>
                  <a:lnTo>
                    <a:pt x="2359926" y="3129356"/>
                  </a:lnTo>
                  <a:close/>
                  <a:moveTo>
                    <a:pt x="3393008" y="13665"/>
                  </a:moveTo>
                  <a:lnTo>
                    <a:pt x="3379406" y="63"/>
                  </a:lnTo>
                  <a:lnTo>
                    <a:pt x="3246488" y="132981"/>
                  </a:lnTo>
                  <a:lnTo>
                    <a:pt x="3113570" y="63"/>
                  </a:lnTo>
                  <a:lnTo>
                    <a:pt x="3099968" y="13665"/>
                  </a:lnTo>
                  <a:lnTo>
                    <a:pt x="3232874" y="146583"/>
                  </a:lnTo>
                  <a:lnTo>
                    <a:pt x="3100971" y="278485"/>
                  </a:lnTo>
                  <a:lnTo>
                    <a:pt x="3114573" y="292100"/>
                  </a:lnTo>
                  <a:lnTo>
                    <a:pt x="3246488" y="160185"/>
                  </a:lnTo>
                  <a:lnTo>
                    <a:pt x="3378403" y="292100"/>
                  </a:lnTo>
                  <a:lnTo>
                    <a:pt x="3392005" y="278485"/>
                  </a:lnTo>
                  <a:lnTo>
                    <a:pt x="3260090" y="146583"/>
                  </a:lnTo>
                  <a:lnTo>
                    <a:pt x="3393008" y="13665"/>
                  </a:lnTo>
                  <a:close/>
                  <a:moveTo>
                    <a:pt x="3393109" y="6244844"/>
                  </a:moveTo>
                  <a:lnTo>
                    <a:pt x="3379508" y="6231242"/>
                  </a:lnTo>
                  <a:lnTo>
                    <a:pt x="3246450" y="6364300"/>
                  </a:lnTo>
                  <a:lnTo>
                    <a:pt x="3113227" y="6231052"/>
                  </a:lnTo>
                  <a:lnTo>
                    <a:pt x="3099612" y="6244666"/>
                  </a:lnTo>
                  <a:lnTo>
                    <a:pt x="3232848" y="6377902"/>
                  </a:lnTo>
                  <a:lnTo>
                    <a:pt x="3101086" y="6509664"/>
                  </a:lnTo>
                  <a:lnTo>
                    <a:pt x="3114687" y="6523266"/>
                  </a:lnTo>
                  <a:lnTo>
                    <a:pt x="3246450" y="6391503"/>
                  </a:lnTo>
                  <a:lnTo>
                    <a:pt x="3378047" y="6523088"/>
                  </a:lnTo>
                  <a:lnTo>
                    <a:pt x="3391649" y="6509486"/>
                  </a:lnTo>
                  <a:lnTo>
                    <a:pt x="3260052" y="6377902"/>
                  </a:lnTo>
                  <a:lnTo>
                    <a:pt x="3393109" y="6244844"/>
                  </a:lnTo>
                  <a:close/>
                  <a:moveTo>
                    <a:pt x="3393186" y="2090813"/>
                  </a:moveTo>
                  <a:lnTo>
                    <a:pt x="3379571" y="2077212"/>
                  </a:lnTo>
                  <a:lnTo>
                    <a:pt x="3246501" y="2210282"/>
                  </a:lnTo>
                  <a:lnTo>
                    <a:pt x="3113430" y="2077212"/>
                  </a:lnTo>
                  <a:lnTo>
                    <a:pt x="3099828" y="2090813"/>
                  </a:lnTo>
                  <a:lnTo>
                    <a:pt x="3232899" y="2223884"/>
                  </a:lnTo>
                  <a:lnTo>
                    <a:pt x="3101149" y="2355634"/>
                  </a:lnTo>
                  <a:lnTo>
                    <a:pt x="3114751" y="2369235"/>
                  </a:lnTo>
                  <a:lnTo>
                    <a:pt x="3246501" y="2237486"/>
                  </a:lnTo>
                  <a:lnTo>
                    <a:pt x="3378263" y="2369235"/>
                  </a:lnTo>
                  <a:lnTo>
                    <a:pt x="3391865" y="2355634"/>
                  </a:lnTo>
                  <a:lnTo>
                    <a:pt x="3260102" y="2223884"/>
                  </a:lnTo>
                  <a:lnTo>
                    <a:pt x="3393186" y="2090813"/>
                  </a:lnTo>
                  <a:close/>
                  <a:moveTo>
                    <a:pt x="3393287" y="4167708"/>
                  </a:moveTo>
                  <a:lnTo>
                    <a:pt x="3379686" y="4154093"/>
                  </a:lnTo>
                  <a:lnTo>
                    <a:pt x="3246348" y="4287431"/>
                  </a:lnTo>
                  <a:lnTo>
                    <a:pt x="3113290" y="4154360"/>
                  </a:lnTo>
                  <a:lnTo>
                    <a:pt x="3099689" y="4167962"/>
                  </a:lnTo>
                  <a:lnTo>
                    <a:pt x="3232747" y="4301033"/>
                  </a:lnTo>
                  <a:lnTo>
                    <a:pt x="3101251" y="4432528"/>
                  </a:lnTo>
                  <a:lnTo>
                    <a:pt x="3114865" y="4446130"/>
                  </a:lnTo>
                  <a:lnTo>
                    <a:pt x="3246361" y="4314634"/>
                  </a:lnTo>
                  <a:lnTo>
                    <a:pt x="3378111" y="4446384"/>
                  </a:lnTo>
                  <a:lnTo>
                    <a:pt x="3391725" y="4432782"/>
                  </a:lnTo>
                  <a:lnTo>
                    <a:pt x="3259963" y="4301033"/>
                  </a:lnTo>
                  <a:lnTo>
                    <a:pt x="3393287" y="4167708"/>
                  </a:lnTo>
                  <a:close/>
                  <a:moveTo>
                    <a:pt x="4426153" y="5206123"/>
                  </a:moveTo>
                  <a:lnTo>
                    <a:pt x="4412551" y="5192522"/>
                  </a:lnTo>
                  <a:lnTo>
                    <a:pt x="4278935" y="5326126"/>
                  </a:lnTo>
                  <a:lnTo>
                    <a:pt x="4145775" y="5192954"/>
                  </a:lnTo>
                  <a:lnTo>
                    <a:pt x="4132173" y="5206568"/>
                  </a:lnTo>
                  <a:lnTo>
                    <a:pt x="4265333" y="5339740"/>
                  </a:lnTo>
                  <a:lnTo>
                    <a:pt x="4134116" y="5470944"/>
                  </a:lnTo>
                  <a:lnTo>
                    <a:pt x="4147718" y="5484546"/>
                  </a:lnTo>
                  <a:lnTo>
                    <a:pt x="4278935" y="5353342"/>
                  </a:lnTo>
                  <a:lnTo>
                    <a:pt x="4410595" y="5484990"/>
                  </a:lnTo>
                  <a:lnTo>
                    <a:pt x="4424197" y="5471388"/>
                  </a:lnTo>
                  <a:lnTo>
                    <a:pt x="4292536" y="5339740"/>
                  </a:lnTo>
                  <a:lnTo>
                    <a:pt x="4426153" y="5206123"/>
                  </a:lnTo>
                  <a:close/>
                  <a:moveTo>
                    <a:pt x="4426216" y="1052093"/>
                  </a:moveTo>
                  <a:lnTo>
                    <a:pt x="4412615" y="1038491"/>
                  </a:lnTo>
                  <a:lnTo>
                    <a:pt x="4279100" y="1172006"/>
                  </a:lnTo>
                  <a:lnTo>
                    <a:pt x="4145775" y="1038669"/>
                  </a:lnTo>
                  <a:lnTo>
                    <a:pt x="4132173" y="1052271"/>
                  </a:lnTo>
                  <a:lnTo>
                    <a:pt x="4265498" y="1185608"/>
                  </a:lnTo>
                  <a:lnTo>
                    <a:pt x="4134193" y="1316913"/>
                  </a:lnTo>
                  <a:lnTo>
                    <a:pt x="4147794" y="1330515"/>
                  </a:lnTo>
                  <a:lnTo>
                    <a:pt x="4279100" y="1199210"/>
                  </a:lnTo>
                  <a:lnTo>
                    <a:pt x="4410595" y="1330693"/>
                  </a:lnTo>
                  <a:lnTo>
                    <a:pt x="4424197" y="1317091"/>
                  </a:lnTo>
                  <a:lnTo>
                    <a:pt x="4292701" y="1185608"/>
                  </a:lnTo>
                  <a:lnTo>
                    <a:pt x="4426216" y="1052093"/>
                  </a:lnTo>
                  <a:close/>
                  <a:moveTo>
                    <a:pt x="4426255" y="7283018"/>
                  </a:moveTo>
                  <a:lnTo>
                    <a:pt x="4412653" y="7269404"/>
                  </a:lnTo>
                  <a:lnTo>
                    <a:pt x="4278782" y="7403274"/>
                  </a:lnTo>
                  <a:lnTo>
                    <a:pt x="4145635" y="7270102"/>
                  </a:lnTo>
                  <a:lnTo>
                    <a:pt x="4132021" y="7283704"/>
                  </a:lnTo>
                  <a:lnTo>
                    <a:pt x="4265180" y="7416876"/>
                  </a:lnTo>
                  <a:lnTo>
                    <a:pt x="4134218" y="7547838"/>
                  </a:lnTo>
                  <a:lnTo>
                    <a:pt x="4147832" y="7561440"/>
                  </a:lnTo>
                  <a:lnTo>
                    <a:pt x="4278795" y="7430478"/>
                  </a:lnTo>
                  <a:lnTo>
                    <a:pt x="4410456" y="7562139"/>
                  </a:lnTo>
                  <a:lnTo>
                    <a:pt x="4424057" y="7548537"/>
                  </a:lnTo>
                  <a:lnTo>
                    <a:pt x="4292397" y="7416876"/>
                  </a:lnTo>
                  <a:lnTo>
                    <a:pt x="4426255" y="7283018"/>
                  </a:lnTo>
                  <a:close/>
                  <a:moveTo>
                    <a:pt x="4426293" y="3128975"/>
                  </a:moveTo>
                  <a:lnTo>
                    <a:pt x="4412691" y="3115373"/>
                  </a:lnTo>
                  <a:lnTo>
                    <a:pt x="4279074" y="3248990"/>
                  </a:lnTo>
                  <a:lnTo>
                    <a:pt x="4145915" y="3115818"/>
                  </a:lnTo>
                  <a:lnTo>
                    <a:pt x="4132313" y="3129419"/>
                  </a:lnTo>
                  <a:lnTo>
                    <a:pt x="4265473" y="3262592"/>
                  </a:lnTo>
                  <a:lnTo>
                    <a:pt x="4134256" y="3393795"/>
                  </a:lnTo>
                  <a:lnTo>
                    <a:pt x="4147858" y="3407410"/>
                  </a:lnTo>
                  <a:lnTo>
                    <a:pt x="4279074" y="3276193"/>
                  </a:lnTo>
                  <a:lnTo>
                    <a:pt x="4410735" y="3407841"/>
                  </a:lnTo>
                  <a:lnTo>
                    <a:pt x="4424337" y="3394240"/>
                  </a:lnTo>
                  <a:lnTo>
                    <a:pt x="4292676" y="3262592"/>
                  </a:lnTo>
                  <a:lnTo>
                    <a:pt x="4426293" y="31289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413" name="Google Shape;413;p30"/>
          <p:cNvSpPr txBox="1"/>
          <p:nvPr/>
        </p:nvSpPr>
        <p:spPr>
          <a:xfrm>
            <a:off x="300577" y="1365627"/>
            <a:ext cx="5785500" cy="28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25" lIns="51425" spcFirstLastPara="1" rIns="51425" wrap="square" tIns="5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latin typeface="Montserrat"/>
                <a:ea typeface="Montserrat"/>
                <a:cs typeface="Montserrat"/>
                <a:sym typeface="Montserrat"/>
              </a:rPr>
              <a:t>Fundamentos do Product Discovery)</a:t>
            </a:r>
            <a:endParaRPr b="1"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A evolução dos métodos de Descoberta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A importância do mindset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Definição e entendimento da estratégia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O que é Product Discovery e como funciona na prática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As responsabilidades de um Product Designer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Encorajamento ao trabalho colaborativo e co criativo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Ferramentas para apoiar nesta etapa</a:t>
            </a:r>
            <a:endParaRPr b="1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4" name="Google Shape;414;p30"/>
          <p:cNvSpPr txBox="1"/>
          <p:nvPr/>
        </p:nvSpPr>
        <p:spPr>
          <a:xfrm>
            <a:off x="287089" y="660650"/>
            <a:ext cx="58599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25" lIns="51425" spcFirstLastPara="1" rIns="51425" wrap="square" tIns="5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lang="pt-BR" sz="2600">
                <a:latin typeface="Montserrat"/>
                <a:ea typeface="Montserrat"/>
                <a:cs typeface="Montserrat"/>
                <a:sym typeface="Montserrat"/>
              </a:rPr>
              <a:t>Módulo 3 </a:t>
            </a:r>
            <a:endParaRPr b="1" i="0" sz="2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5" name="Google Shape;41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821" y="4733957"/>
            <a:ext cx="1360250" cy="16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1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31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31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31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1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31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31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31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1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1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31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1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31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31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31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31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31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31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31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31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1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31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31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31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31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1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1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1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8" name="Google Shape;4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1"/>
          <p:cNvSpPr txBox="1"/>
          <p:nvPr/>
        </p:nvSpPr>
        <p:spPr>
          <a:xfrm>
            <a:off x="233099" y="434225"/>
            <a:ext cx="85410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que é um produto</a:t>
            </a:r>
            <a:endParaRPr b="1"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0" name="Google Shape;45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1"/>
          <p:cNvSpPr txBox="1"/>
          <p:nvPr/>
        </p:nvSpPr>
        <p:spPr>
          <a:xfrm>
            <a:off x="276078" y="1733550"/>
            <a:ext cx="64281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3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"Um produto é algo que cria valor específico para um grupo de pessoas (clientes e usuários) e para a organização que o desenvolve e fornece". </a:t>
            </a:r>
            <a:r>
              <a:rPr lang="pt-BR" sz="19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Roman Pichler, especialista em gerenciamento de produtos digitais</a:t>
            </a:r>
            <a:endParaRPr sz="19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2" name="Google Shape;45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6825" y="155725"/>
            <a:ext cx="1253475" cy="125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2"/>
          <p:cNvSpPr txBox="1"/>
          <p:nvPr/>
        </p:nvSpPr>
        <p:spPr>
          <a:xfrm>
            <a:off x="1483975" y="1742850"/>
            <a:ext cx="6309900" cy="17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4500"/>
              </a:spcBef>
              <a:spcAft>
                <a:spcPts val="0"/>
              </a:spcAft>
              <a:buNone/>
            </a:pPr>
            <a:r>
              <a:rPr b="1" lang="pt-BR" sz="31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Antes de começarmos… </a:t>
            </a:r>
            <a:br>
              <a:rPr b="1" lang="pt-BR" sz="31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31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uma breve história sobre descoberta de produtos</a:t>
            </a:r>
            <a:endParaRPr b="1" sz="33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8" name="Google Shape;45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200" y="191175"/>
            <a:ext cx="1360250" cy="16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8700" y="3987000"/>
            <a:ext cx="2155300" cy="1156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3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33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33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33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33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3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33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33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33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33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33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33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33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33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33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33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33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33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3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3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33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33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33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3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33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33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33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3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2" name="Google Shape;49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3"/>
          <p:cNvPicPr preferRelativeResize="0"/>
          <p:nvPr/>
        </p:nvPicPr>
        <p:blipFill rotWithShape="1">
          <a:blip r:embed="rId4">
            <a:alphaModFix/>
          </a:blip>
          <a:srcRect b="0" l="8588" r="3860" t="21439"/>
          <a:stretch/>
        </p:blipFill>
        <p:spPr>
          <a:xfrm>
            <a:off x="913725" y="1092300"/>
            <a:ext cx="7304676" cy="3633526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3"/>
          <p:cNvSpPr txBox="1"/>
          <p:nvPr/>
        </p:nvSpPr>
        <p:spPr>
          <a:xfrm>
            <a:off x="233088" y="434225"/>
            <a:ext cx="46773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Manifesto Ágil</a:t>
            </a:r>
            <a:endParaRPr b="1"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5" name="Google Shape;49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/>
        </p:nvSpPr>
        <p:spPr>
          <a:xfrm>
            <a:off x="663450" y="1492301"/>
            <a:ext cx="3044100" cy="77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roxima Nova"/>
              <a:buNone/>
            </a:pPr>
            <a:r>
              <a:rPr b="1" lang="pt-BR" sz="2500">
                <a:latin typeface="Calibri"/>
                <a:ea typeface="Calibri"/>
                <a:cs typeface="Calibri"/>
                <a:sym typeface="Calibri"/>
              </a:rPr>
              <a:t>Product Discovery</a:t>
            </a:r>
            <a:endParaRPr b="1" sz="250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6"/>
          <p:cNvSpPr/>
          <p:nvPr/>
        </p:nvSpPr>
        <p:spPr>
          <a:xfrm>
            <a:off x="718575" y="957550"/>
            <a:ext cx="1006800" cy="276000"/>
          </a:xfrm>
          <a:prstGeom prst="roundRect">
            <a:avLst>
              <a:gd fmla="val 16667" name="adj"/>
            </a:avLst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 2 e 3 </a:t>
            </a:r>
            <a:endParaRPr b="1"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6"/>
          <p:cNvSpPr/>
          <p:nvPr/>
        </p:nvSpPr>
        <p:spPr>
          <a:xfrm>
            <a:off x="1812807" y="957550"/>
            <a:ext cx="488400" cy="276000"/>
          </a:xfrm>
          <a:prstGeom prst="roundRect">
            <a:avLst>
              <a:gd fmla="val 16667" name="adj"/>
            </a:avLst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latin typeface="Calibri"/>
                <a:ea typeface="Calibri"/>
                <a:cs typeface="Calibri"/>
                <a:sym typeface="Calibri"/>
              </a:rPr>
              <a:t>NEW</a:t>
            </a:r>
            <a:endParaRPr b="1"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6"/>
          <p:cNvSpPr txBox="1"/>
          <p:nvPr/>
        </p:nvSpPr>
        <p:spPr>
          <a:xfrm>
            <a:off x="4134025" y="1696512"/>
            <a:ext cx="4818300" cy="18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Objetivo: 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Mostrar para o aluno como ele pode iniciar o projeto de design, entendendo as necessidades da empresa e dos usuários e analisá-los a partir de três esferas: o problema na visão do sistema, o problema na visão do usuário e o quanto isso está alinhado com a visão do negócio;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Carga horária: </a:t>
            </a:r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2hrs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16"/>
          <p:cNvSpPr txBox="1"/>
          <p:nvPr/>
        </p:nvSpPr>
        <p:spPr>
          <a:xfrm>
            <a:off x="1442650" y="2937379"/>
            <a:ext cx="2134800" cy="14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None/>
            </a:pPr>
            <a:r>
              <a:rPr b="1" lang="pt-BR" sz="11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Mentor:</a:t>
            </a:r>
            <a:endParaRPr b="1" sz="11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None/>
            </a:pPr>
            <a:r>
              <a:rPr b="1" lang="pt-BR" sz="1100">
                <a:latin typeface="Calibri"/>
                <a:ea typeface="Calibri"/>
                <a:cs typeface="Calibri"/>
                <a:sym typeface="Calibri"/>
              </a:rPr>
              <a:t>Renata Tonezi</a:t>
            </a:r>
            <a:endParaRPr b="1"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None/>
            </a:pPr>
            <a:r>
              <a:rPr lang="pt-BR" sz="1000">
                <a:latin typeface="Calibri"/>
                <a:ea typeface="Calibri"/>
                <a:cs typeface="Calibri"/>
                <a:sym typeface="Calibri"/>
              </a:rPr>
              <a:t>especialista em pesquisa, forecasting e estratégia para produtos digitais no Itaú </a:t>
            </a:r>
            <a:br>
              <a:rPr lang="pt-BR" sz="1000">
                <a:latin typeface="Calibri"/>
                <a:ea typeface="Calibri"/>
                <a:cs typeface="Calibri"/>
                <a:sym typeface="Calibri"/>
              </a:rPr>
            </a:b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None/>
            </a:pPr>
            <a:r>
              <a:rPr lang="pt-BR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Linkedin</a:t>
            </a:r>
            <a:endParaRPr sz="1000">
              <a:solidFill>
                <a:srgbClr val="011CE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None/>
            </a:pPr>
            <a:r>
              <a:t/>
            </a:r>
            <a:endParaRPr b="1" sz="1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None/>
            </a:pPr>
            <a:r>
              <a:t/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450" y="2933525"/>
            <a:ext cx="771000" cy="77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34"/>
          <p:cNvPicPr preferRelativeResize="0"/>
          <p:nvPr/>
        </p:nvPicPr>
        <p:blipFill rotWithShape="1">
          <a:blip r:embed="rId3">
            <a:alphaModFix/>
          </a:blip>
          <a:srcRect b="0" l="0" r="0" t="12518"/>
          <a:stretch/>
        </p:blipFill>
        <p:spPr>
          <a:xfrm>
            <a:off x="1529300" y="995700"/>
            <a:ext cx="6085402" cy="3992652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34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34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34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34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34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34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34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34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34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4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34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34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34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34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34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34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34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34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34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34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34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34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34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34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34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34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34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34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9" name="Google Shape;52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4"/>
          <p:cNvSpPr txBox="1"/>
          <p:nvPr/>
        </p:nvSpPr>
        <p:spPr>
          <a:xfrm>
            <a:off x="233103" y="434225"/>
            <a:ext cx="58740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Design thinking, IDEO</a:t>
            </a:r>
            <a:endParaRPr b="1"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1" name="Google Shape;53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5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35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35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35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35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35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35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35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35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35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35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35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35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35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35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35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35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35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35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35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35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35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35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35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35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35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35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35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4" name="Google Shape;5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35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 lentes do HCD, IDEO</a:t>
            </a:r>
            <a:endParaRPr b="1"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6" name="Google Shape;56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7" name="Google Shape;567;p35"/>
          <p:cNvGrpSpPr/>
          <p:nvPr/>
        </p:nvGrpSpPr>
        <p:grpSpPr>
          <a:xfrm>
            <a:off x="2429914" y="1083122"/>
            <a:ext cx="4028386" cy="3893644"/>
            <a:chOff x="2942650" y="1426400"/>
            <a:chExt cx="3818375" cy="3690658"/>
          </a:xfrm>
        </p:grpSpPr>
        <p:pic>
          <p:nvPicPr>
            <p:cNvPr id="568" name="Google Shape;568;p35"/>
            <p:cNvPicPr preferRelativeResize="0"/>
            <p:nvPr/>
          </p:nvPicPr>
          <p:blipFill rotWithShape="1">
            <a:blip r:embed="rId5">
              <a:alphaModFix/>
            </a:blip>
            <a:srcRect b="16687" l="33929" r="27196" t="0"/>
            <a:stretch/>
          </p:blipFill>
          <p:spPr>
            <a:xfrm>
              <a:off x="2942650" y="1426400"/>
              <a:ext cx="3117250" cy="36906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9" name="Google Shape;569;p35"/>
            <p:cNvSpPr/>
            <p:nvPr/>
          </p:nvSpPr>
          <p:spPr>
            <a:xfrm>
              <a:off x="5705325" y="1876450"/>
              <a:ext cx="1055700" cy="808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0" name="Google Shape;570;p35"/>
          <p:cNvSpPr txBox="1"/>
          <p:nvPr/>
        </p:nvSpPr>
        <p:spPr>
          <a:xfrm>
            <a:off x="5073900" y="1526775"/>
            <a:ext cx="1707000" cy="393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Valor humano</a:t>
            </a:r>
            <a:endParaRPr b="1"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1" name="Google Shape;571;p35"/>
          <p:cNvSpPr txBox="1"/>
          <p:nvPr/>
        </p:nvSpPr>
        <p:spPr>
          <a:xfrm>
            <a:off x="761525" y="3504150"/>
            <a:ext cx="1707000" cy="393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Negócios</a:t>
            </a:r>
            <a:endParaRPr b="1"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2" name="Google Shape;572;p35"/>
          <p:cNvSpPr txBox="1"/>
          <p:nvPr/>
        </p:nvSpPr>
        <p:spPr>
          <a:xfrm>
            <a:off x="5073900" y="1919775"/>
            <a:ext cx="1707000" cy="3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Montserrat"/>
                <a:ea typeface="Montserrat"/>
                <a:cs typeface="Montserrat"/>
                <a:sym typeface="Montserrat"/>
              </a:rPr>
              <a:t>O que as pessoas desejam / precisam?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3" name="Google Shape;573;p35"/>
          <p:cNvSpPr txBox="1"/>
          <p:nvPr/>
        </p:nvSpPr>
        <p:spPr>
          <a:xfrm>
            <a:off x="761525" y="3911425"/>
            <a:ext cx="1707000" cy="3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Montserrat"/>
                <a:ea typeface="Montserrat"/>
                <a:cs typeface="Montserrat"/>
                <a:sym typeface="Montserrat"/>
              </a:rPr>
              <a:t>Qual retorno para o negócio?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74" name="Google Shape;574;p35"/>
          <p:cNvCxnSpPr/>
          <p:nvPr/>
        </p:nvCxnSpPr>
        <p:spPr>
          <a:xfrm flipH="1" rot="10800000">
            <a:off x="4158000" y="2827225"/>
            <a:ext cx="3075300" cy="575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5" name="Google Shape;575;p35"/>
          <p:cNvSpPr txBox="1"/>
          <p:nvPr/>
        </p:nvSpPr>
        <p:spPr>
          <a:xfrm>
            <a:off x="7309500" y="2569850"/>
            <a:ext cx="1317300" cy="3930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Inovação</a:t>
            </a:r>
            <a:endParaRPr b="1"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6" name="Google Shape;576;p35"/>
          <p:cNvSpPr txBox="1"/>
          <p:nvPr/>
        </p:nvSpPr>
        <p:spPr>
          <a:xfrm>
            <a:off x="5784576" y="3520376"/>
            <a:ext cx="1707000" cy="393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Tecnologia</a:t>
            </a:r>
            <a:endParaRPr b="1"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7" name="Google Shape;577;p35"/>
          <p:cNvSpPr txBox="1"/>
          <p:nvPr/>
        </p:nvSpPr>
        <p:spPr>
          <a:xfrm>
            <a:off x="5746767" y="3930762"/>
            <a:ext cx="1707000" cy="3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Montserrat"/>
                <a:ea typeface="Montserrat"/>
                <a:cs typeface="Montserrat"/>
                <a:sym typeface="Montserrat"/>
              </a:rPr>
              <a:t>O que é tecnicamente viável?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6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36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36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36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36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36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36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36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36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36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36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36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36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36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36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36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36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36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36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36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36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36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36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36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36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36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36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36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36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Customer Development, Steve Blank</a:t>
            </a:r>
            <a:endParaRPr b="1"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1" name="Google Shape;61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2" name="Google Shape;612;p36"/>
          <p:cNvGrpSpPr/>
          <p:nvPr/>
        </p:nvGrpSpPr>
        <p:grpSpPr>
          <a:xfrm>
            <a:off x="1443575" y="1471464"/>
            <a:ext cx="6321175" cy="3537461"/>
            <a:chOff x="1519775" y="1395264"/>
            <a:chExt cx="6321175" cy="3537461"/>
          </a:xfrm>
        </p:grpSpPr>
        <p:pic>
          <p:nvPicPr>
            <p:cNvPr id="613" name="Google Shape;613;p36"/>
            <p:cNvPicPr preferRelativeResize="0"/>
            <p:nvPr/>
          </p:nvPicPr>
          <p:blipFill rotWithShape="1">
            <a:blip r:embed="rId4">
              <a:alphaModFix/>
            </a:blip>
            <a:srcRect b="0" l="0" r="0" t="16156"/>
            <a:stretch/>
          </p:blipFill>
          <p:spPr>
            <a:xfrm>
              <a:off x="1519775" y="1395264"/>
              <a:ext cx="6302824" cy="35097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4" name="Google Shape;614;p36"/>
            <p:cNvSpPr/>
            <p:nvPr/>
          </p:nvSpPr>
          <p:spPr>
            <a:xfrm>
              <a:off x="4707150" y="4628525"/>
              <a:ext cx="3133800" cy="304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5" name="Google Shape;615;p36"/>
          <p:cNvSpPr txBox="1"/>
          <p:nvPr/>
        </p:nvSpPr>
        <p:spPr>
          <a:xfrm>
            <a:off x="1618805" y="1130573"/>
            <a:ext cx="2656800" cy="3849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Aprendizado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6" name="Google Shape;616;p36"/>
          <p:cNvSpPr txBox="1"/>
          <p:nvPr/>
        </p:nvSpPr>
        <p:spPr>
          <a:xfrm>
            <a:off x="4911352" y="1130573"/>
            <a:ext cx="2656800" cy="3849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Execução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7" name="Google Shape;61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7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37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37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37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37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37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37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37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37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37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37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37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37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37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37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37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37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37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37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37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37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37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37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37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37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37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37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37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0" name="Google Shape;65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37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Lean Startup, Eric Ries</a:t>
            </a:r>
            <a:endParaRPr b="1"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2" name="Google Shape;65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1875" y="1065475"/>
            <a:ext cx="4200895" cy="3760050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37"/>
          <p:cNvSpPr txBox="1"/>
          <p:nvPr/>
        </p:nvSpPr>
        <p:spPr>
          <a:xfrm>
            <a:off x="212225" y="972725"/>
            <a:ext cx="2467200" cy="9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criado por Eric Ries e foi uma adaptação do Customer Development de Steve Blank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5" name="Google Shape;65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43769" y="132900"/>
            <a:ext cx="1253475" cy="18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8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38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38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38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38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38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38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38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38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38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38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38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38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38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38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38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38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38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38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38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38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38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38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38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38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38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38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38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8" name="Google Shape;68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38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Design Sprint, Google Ventures</a:t>
            </a:r>
            <a:endParaRPr b="1"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0" name="Google Shape;69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400" y="1442525"/>
            <a:ext cx="7593874" cy="306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1963" y="127669"/>
            <a:ext cx="1223125" cy="189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39"/>
          <p:cNvPicPr preferRelativeResize="0"/>
          <p:nvPr/>
        </p:nvPicPr>
        <p:blipFill rotWithShape="1">
          <a:blip r:embed="rId3">
            <a:alphaModFix/>
          </a:blip>
          <a:srcRect b="0" l="0" r="0" t="10865"/>
          <a:stretch/>
        </p:blipFill>
        <p:spPr>
          <a:xfrm>
            <a:off x="1342350" y="1074842"/>
            <a:ext cx="6355824" cy="3916258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39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39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39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39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39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39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39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39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39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39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39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39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39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39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39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39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39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39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39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39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39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39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39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39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39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39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39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39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6" name="Google Shape;72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39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Design thinking, Lean, Agile</a:t>
            </a:r>
            <a:endParaRPr b="1"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8" name="Google Shape;72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0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40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40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40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40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40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40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40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40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40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40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40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40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40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40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40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40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40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40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40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40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40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40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40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40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40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40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40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1" name="Google Shape;7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40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Product Management, Marty Cagan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63" name="Google Shape;76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40"/>
          <p:cNvPicPr preferRelativeResize="0"/>
          <p:nvPr/>
        </p:nvPicPr>
        <p:blipFill rotWithShape="1">
          <a:blip r:embed="rId5">
            <a:alphaModFix/>
          </a:blip>
          <a:srcRect b="0" l="54493" r="0" t="0"/>
          <a:stretch/>
        </p:blipFill>
        <p:spPr>
          <a:xfrm>
            <a:off x="2039625" y="1189125"/>
            <a:ext cx="41611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40"/>
          <p:cNvSpPr txBox="1"/>
          <p:nvPr/>
        </p:nvSpPr>
        <p:spPr>
          <a:xfrm>
            <a:off x="3515456" y="1825986"/>
            <a:ext cx="14394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latin typeface="Montserrat"/>
                <a:ea typeface="Montserrat"/>
                <a:cs typeface="Montserrat"/>
                <a:sym typeface="Montserrat"/>
              </a:rPr>
              <a:t>Negócios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6" name="Google Shape;766;p40"/>
          <p:cNvSpPr txBox="1"/>
          <p:nvPr/>
        </p:nvSpPr>
        <p:spPr>
          <a:xfrm>
            <a:off x="2587500" y="3409075"/>
            <a:ext cx="12543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UX / Design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7" name="Google Shape;767;p40"/>
          <p:cNvSpPr txBox="1"/>
          <p:nvPr/>
        </p:nvSpPr>
        <p:spPr>
          <a:xfrm>
            <a:off x="4641925" y="3390150"/>
            <a:ext cx="12543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Engenharia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68" name="Google Shape;768;p40"/>
          <p:cNvCxnSpPr/>
          <p:nvPr/>
        </p:nvCxnSpPr>
        <p:spPr>
          <a:xfrm flipH="1" rot="10800000">
            <a:off x="4158000" y="2751025"/>
            <a:ext cx="3075300" cy="575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69" name="Google Shape;769;p40"/>
          <p:cNvSpPr txBox="1"/>
          <p:nvPr/>
        </p:nvSpPr>
        <p:spPr>
          <a:xfrm>
            <a:off x="7309500" y="2417450"/>
            <a:ext cx="1317300" cy="5754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Product Manager</a:t>
            </a:r>
            <a:endParaRPr b="1"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70" name="Google Shape;770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86650" y="147273"/>
            <a:ext cx="1223125" cy="1847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1"/>
          <p:cNvSpPr txBox="1"/>
          <p:nvPr/>
        </p:nvSpPr>
        <p:spPr>
          <a:xfrm>
            <a:off x="1407775" y="1438050"/>
            <a:ext cx="6864300" cy="17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4500"/>
              </a:spcBef>
              <a:spcAft>
                <a:spcPts val="0"/>
              </a:spcAft>
              <a:buNone/>
            </a:pPr>
            <a:r>
              <a:rPr b="1" lang="pt-BR" sz="31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Processos de descoberta </a:t>
            </a:r>
            <a:br>
              <a:rPr b="1" lang="pt-BR" sz="31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31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de produtos em software existem há muito tempo...</a:t>
            </a:r>
            <a:endParaRPr b="1" sz="33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76" name="Google Shape;77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200" y="191175"/>
            <a:ext cx="1360250" cy="16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8700" y="3987000"/>
            <a:ext cx="2155300" cy="1156502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1"/>
          <p:cNvSpPr txBox="1"/>
          <p:nvPr/>
        </p:nvSpPr>
        <p:spPr>
          <a:xfrm>
            <a:off x="1447717" y="3249572"/>
            <a:ext cx="5444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600">
                <a:latin typeface="Montserrat"/>
                <a:ea typeface="Montserrat"/>
                <a:cs typeface="Montserrat"/>
                <a:sym typeface="Montserrat"/>
              </a:rPr>
              <a:t>"Sempre tivemos, e provavelmente sempre teremos, dois problemas essenciais no software: </a:t>
            </a:r>
            <a:r>
              <a:rPr b="1" i="1" lang="pt-BR" sz="1600">
                <a:latin typeface="Montserrat"/>
                <a:ea typeface="Montserrat"/>
                <a:cs typeface="Montserrat"/>
                <a:sym typeface="Montserrat"/>
              </a:rPr>
              <a:t>precisamos descobrir o produto certo e, em seguida, construir o produto certo</a:t>
            </a:r>
            <a:r>
              <a:rPr i="1" lang="pt-BR" sz="1600">
                <a:latin typeface="Montserrat"/>
                <a:ea typeface="Montserrat"/>
                <a:cs typeface="Montserrat"/>
                <a:sym typeface="Montserrat"/>
              </a:rPr>
              <a:t>"</a:t>
            </a:r>
            <a:r>
              <a:rPr lang="pt-BR" sz="1600">
                <a:latin typeface="Montserrat"/>
                <a:ea typeface="Montserrat"/>
                <a:cs typeface="Montserrat"/>
                <a:sym typeface="Montserrat"/>
              </a:rPr>
              <a:t> Marty Cagan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2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42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42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42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p42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42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42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42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p42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42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42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42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42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42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42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42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42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42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42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42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42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42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42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p42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p42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42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42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0" name="Google Shape;810;p42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1" name="Google Shape;81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8700" y="3987000"/>
            <a:ext cx="2155300" cy="1156502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42"/>
          <p:cNvSpPr txBox="1"/>
          <p:nvPr/>
        </p:nvSpPr>
        <p:spPr>
          <a:xfrm>
            <a:off x="328000" y="2047650"/>
            <a:ext cx="7094700" cy="11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4500"/>
              </a:spcBef>
              <a:spcAft>
                <a:spcPts val="0"/>
              </a:spcAft>
              <a:buNone/>
            </a:pPr>
            <a:r>
              <a:rPr b="1" lang="pt-BR" sz="2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QUE PODEMOS EXTRAIR </a:t>
            </a:r>
            <a:br>
              <a:rPr b="1" lang="pt-BR" sz="2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2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 CONCEITO DAS STARTUPS?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43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43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43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43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43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3" name="Google Shape;823;p43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43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43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43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43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43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43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p43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43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p43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p43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43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43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43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p43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p43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43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43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43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43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43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p43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p43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6" name="Google Shape;84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p43"/>
          <p:cNvSpPr txBox="1"/>
          <p:nvPr/>
        </p:nvSpPr>
        <p:spPr>
          <a:xfrm>
            <a:off x="571275" y="1574325"/>
            <a:ext cx="62232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“Uma startup é uma instituição humana projetada para criar novos produtos e serviços sob condições de extrema incerteza.”</a:t>
            </a:r>
            <a:r>
              <a:rPr lang="pt-BR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br>
              <a:rPr b="1" i="1" lang="pt-BR" sz="2000">
                <a:latin typeface="Montserrat"/>
                <a:ea typeface="Montserrat"/>
                <a:cs typeface="Montserrat"/>
                <a:sym typeface="Montserrat"/>
              </a:rPr>
            </a:br>
            <a:br>
              <a:rPr b="1" i="1" lang="pt-BR" sz="18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800">
                <a:latin typeface="Montserrat"/>
                <a:ea typeface="Montserrat"/>
                <a:cs typeface="Montserrat"/>
                <a:sym typeface="Montserrat"/>
              </a:rPr>
              <a:t>Eric Ries, Startup enxuta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48" name="Google Shape;848;p43"/>
          <p:cNvPicPr preferRelativeResize="0"/>
          <p:nvPr/>
        </p:nvPicPr>
        <p:blipFill rotWithShape="1">
          <a:blip r:embed="rId4">
            <a:alphaModFix/>
          </a:blip>
          <a:srcRect b="0" l="49140" r="0" t="0"/>
          <a:stretch/>
        </p:blipFill>
        <p:spPr>
          <a:xfrm>
            <a:off x="7717975" y="159075"/>
            <a:ext cx="1253476" cy="1387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/>
        </p:nvSpPr>
        <p:spPr>
          <a:xfrm>
            <a:off x="2340150" y="426125"/>
            <a:ext cx="44637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</a:pPr>
            <a:r>
              <a:rPr b="1" lang="pt-BR" sz="6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LEMBRETES</a:t>
            </a:r>
            <a:endParaRPr b="1" sz="6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t/>
            </a:r>
            <a:endParaRPr sz="6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t/>
            </a:r>
            <a:endParaRPr b="1" sz="6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7"/>
          <p:cNvSpPr/>
          <p:nvPr/>
        </p:nvSpPr>
        <p:spPr>
          <a:xfrm>
            <a:off x="685500" y="1640300"/>
            <a:ext cx="7773000" cy="642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Anote as perguntas no decorrer do curso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" name="Google Shape;81;p17"/>
          <p:cNvSpPr/>
          <p:nvPr/>
        </p:nvSpPr>
        <p:spPr>
          <a:xfrm>
            <a:off x="685500" y="2518050"/>
            <a:ext cx="7773000" cy="642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Não existe pergunta certa ou errada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82;p17"/>
          <p:cNvSpPr/>
          <p:nvPr/>
        </p:nvSpPr>
        <p:spPr>
          <a:xfrm>
            <a:off x="685500" y="3470000"/>
            <a:ext cx="7773000" cy="642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Procure um lugar tranquilo e silencioso para fazer a aula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83;p17"/>
          <p:cNvSpPr/>
          <p:nvPr/>
        </p:nvSpPr>
        <p:spPr>
          <a:xfrm>
            <a:off x="560500" y="1508425"/>
            <a:ext cx="478200" cy="47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7"/>
          <p:cNvSpPr/>
          <p:nvPr/>
        </p:nvSpPr>
        <p:spPr>
          <a:xfrm>
            <a:off x="251300" y="2637500"/>
            <a:ext cx="478200" cy="47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7"/>
          <p:cNvSpPr/>
          <p:nvPr/>
        </p:nvSpPr>
        <p:spPr>
          <a:xfrm>
            <a:off x="923000" y="3877950"/>
            <a:ext cx="478200" cy="47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4975" y="245375"/>
            <a:ext cx="1735801" cy="192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44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44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44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44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44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p44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44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44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44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44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44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44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44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44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p44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44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44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44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p44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2" name="Google Shape;872;p44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44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44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p44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44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p44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44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44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44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1" name="Google Shape;88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44"/>
          <p:cNvPicPr preferRelativeResize="0"/>
          <p:nvPr/>
        </p:nvPicPr>
        <p:blipFill rotWithShape="1">
          <a:blip r:embed="rId4">
            <a:alphaModFix/>
          </a:blip>
          <a:srcRect b="8341" l="9005" r="13893" t="20605"/>
          <a:stretch/>
        </p:blipFill>
        <p:spPr>
          <a:xfrm>
            <a:off x="1742075" y="1244500"/>
            <a:ext cx="5187825" cy="3589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3" name="Google Shape;883;p44"/>
          <p:cNvCxnSpPr/>
          <p:nvPr/>
        </p:nvCxnSpPr>
        <p:spPr>
          <a:xfrm>
            <a:off x="4572000" y="3182400"/>
            <a:ext cx="2006400" cy="0"/>
          </a:xfrm>
          <a:prstGeom prst="straightConnector1">
            <a:avLst/>
          </a:prstGeom>
          <a:noFill/>
          <a:ln cap="flat" cmpd="sng" w="28575">
            <a:solidFill>
              <a:srgbClr val="011CE7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84" name="Google Shape;884;p44"/>
          <p:cNvCxnSpPr/>
          <p:nvPr/>
        </p:nvCxnSpPr>
        <p:spPr>
          <a:xfrm>
            <a:off x="4599050" y="2193025"/>
            <a:ext cx="2006400" cy="0"/>
          </a:xfrm>
          <a:prstGeom prst="straightConnector1">
            <a:avLst/>
          </a:prstGeom>
          <a:noFill/>
          <a:ln cap="flat" cmpd="sng" w="28575">
            <a:solidFill>
              <a:srgbClr val="011CE7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85" name="Google Shape;885;p44"/>
          <p:cNvSpPr txBox="1"/>
          <p:nvPr/>
        </p:nvSpPr>
        <p:spPr>
          <a:xfrm>
            <a:off x="6807775" y="1874350"/>
            <a:ext cx="15963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Otimizar</a:t>
            </a:r>
            <a:endParaRPr b="1" i="0" sz="2400" u="none" cap="none" strike="noStrike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6" name="Google Shape;886;p44"/>
          <p:cNvSpPr txBox="1"/>
          <p:nvPr/>
        </p:nvSpPr>
        <p:spPr>
          <a:xfrm>
            <a:off x="6802200" y="2851200"/>
            <a:ext cx="19011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Pivotar</a:t>
            </a:r>
            <a:br>
              <a:rPr b="1" i="0" lang="pt-BR" sz="2400" u="none" cap="none" strike="noStrike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pt-BR" sz="1900" u="none" cap="none" strike="noStrike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(ou persistir)</a:t>
            </a:r>
            <a:endParaRPr i="0" sz="1900" u="none" cap="none" strike="noStrike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7" name="Google Shape;887;p44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Princípios do Lean Startup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45"/>
          <p:cNvSpPr txBox="1"/>
          <p:nvPr/>
        </p:nvSpPr>
        <p:spPr>
          <a:xfrm>
            <a:off x="546025" y="2352925"/>
            <a:ext cx="30375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LEMBRE-SE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3" name="Google Shape;893;p45"/>
          <p:cNvSpPr txBox="1"/>
          <p:nvPr/>
        </p:nvSpPr>
        <p:spPr>
          <a:xfrm>
            <a:off x="4038600" y="1524625"/>
            <a:ext cx="44859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Para trabalhar com produtos digitais, </a:t>
            </a:r>
            <a:br>
              <a:rPr b="1" lang="pt-BR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é importante ter um mindset empreendedor</a:t>
            </a:r>
            <a:br>
              <a:rPr b="1" lang="pt-BR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94" name="Google Shape;894;p45"/>
          <p:cNvCxnSpPr/>
          <p:nvPr/>
        </p:nvCxnSpPr>
        <p:spPr>
          <a:xfrm>
            <a:off x="3741275" y="1486250"/>
            <a:ext cx="0" cy="22272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46"/>
          <p:cNvSpPr txBox="1"/>
          <p:nvPr/>
        </p:nvSpPr>
        <p:spPr>
          <a:xfrm>
            <a:off x="546025" y="2352925"/>
            <a:ext cx="30375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EMPREENDER</a:t>
            </a:r>
            <a:br>
              <a:rPr b="1" lang="pt-BR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SIGNIFICA...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0" name="Google Shape;900;p46"/>
          <p:cNvSpPr txBox="1"/>
          <p:nvPr/>
        </p:nvSpPr>
        <p:spPr>
          <a:xfrm>
            <a:off x="3899025" y="1448425"/>
            <a:ext cx="51540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 manter constantemente fora da zona de conforto.</a:t>
            </a:r>
            <a:br>
              <a:rPr b="1" lang="pt-BR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b="1" lang="pt-BR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(no sentido mais simples da palavra, </a:t>
            </a:r>
            <a:r>
              <a:rPr b="1" lang="pt-BR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empreender significa pegar uma ideia e colocá-la em prática</a:t>
            </a:r>
            <a:r>
              <a:rPr lang="pt-BR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b="1"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01" name="Google Shape;901;p46"/>
          <p:cNvCxnSpPr/>
          <p:nvPr/>
        </p:nvCxnSpPr>
        <p:spPr>
          <a:xfrm>
            <a:off x="3741275" y="1486250"/>
            <a:ext cx="0" cy="22272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47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7" name="Google Shape;907;p47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8" name="Google Shape;908;p47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47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0" name="Google Shape;910;p47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1" name="Google Shape;911;p47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2" name="Google Shape;912;p47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3" name="Google Shape;913;p47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p47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p47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6" name="Google Shape;916;p47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7" name="Google Shape;917;p47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p47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47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47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1" name="Google Shape;921;p47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p47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3" name="Google Shape;923;p47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p47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47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p47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p47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Google Shape;928;p47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47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p47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1" name="Google Shape;931;p47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2" name="Google Shape;932;p47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p47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4" name="Google Shape;93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8700" y="3987000"/>
            <a:ext cx="2155300" cy="1156502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47"/>
          <p:cNvSpPr txBox="1"/>
          <p:nvPr/>
        </p:nvSpPr>
        <p:spPr>
          <a:xfrm>
            <a:off x="251800" y="1514250"/>
            <a:ext cx="70947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None/>
            </a:pPr>
            <a:r>
              <a:rPr b="1" lang="pt-BR" sz="2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PARA COMEÇAR UM PROCESSO </a:t>
            </a:r>
            <a:br>
              <a:rPr b="1" lang="pt-BR" sz="2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2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DISCOVERY OU UMA STARTUP, </a:t>
            </a:r>
            <a:r>
              <a:rPr b="1" lang="pt-BR" sz="29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É NECESSÁRIO TER UM PROBLEMA COMO PONTO DE PARTIDA</a:t>
            </a:r>
            <a:endParaRPr b="1" sz="31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48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2" name="Google Shape;942;p48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48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4" name="Google Shape;944;p48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5" name="Google Shape;945;p48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p48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p48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p48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9" name="Google Shape;949;p48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0" name="Google Shape;950;p48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1" name="Google Shape;951;p48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2" name="Google Shape;952;p48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3" name="Google Shape;953;p48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4" name="Google Shape;954;p48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5" name="Google Shape;955;p48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6" name="Google Shape;956;p48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7" name="Google Shape;957;p48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p48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p48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0" name="Google Shape;960;p48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48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2" name="Google Shape;962;p48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3" name="Google Shape;963;p48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4" name="Google Shape;964;p48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48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6" name="Google Shape;966;p48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p48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8" name="Google Shape;968;p48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9" name="Google Shape;96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8700" y="3987000"/>
            <a:ext cx="2155300" cy="115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48"/>
          <p:cNvPicPr preferRelativeResize="0"/>
          <p:nvPr/>
        </p:nvPicPr>
        <p:blipFill rotWithShape="1">
          <a:blip r:embed="rId5">
            <a:alphaModFix/>
          </a:blip>
          <a:srcRect b="0" l="7982" r="6276" t="0"/>
          <a:stretch/>
        </p:blipFill>
        <p:spPr>
          <a:xfrm>
            <a:off x="596975" y="1070680"/>
            <a:ext cx="6219545" cy="112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48"/>
          <p:cNvPicPr preferRelativeResize="0"/>
          <p:nvPr/>
        </p:nvPicPr>
        <p:blipFill rotWithShape="1">
          <a:blip r:embed="rId6">
            <a:alphaModFix/>
          </a:blip>
          <a:srcRect b="0" l="0" r="11598" t="0"/>
          <a:stretch/>
        </p:blipFill>
        <p:spPr>
          <a:xfrm>
            <a:off x="596975" y="2317523"/>
            <a:ext cx="6219547" cy="117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6975" y="3615155"/>
            <a:ext cx="6219549" cy="1036595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48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Empresas que começaram como startup </a:t>
            </a:r>
            <a:endParaRPr b="1"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5" name="Google Shape;975;p48"/>
          <p:cNvSpPr txBox="1"/>
          <p:nvPr/>
        </p:nvSpPr>
        <p:spPr>
          <a:xfrm>
            <a:off x="6863564" y="1192261"/>
            <a:ext cx="2155200" cy="9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… e tiveram como mindset resolver problemas</a:t>
            </a:r>
            <a:endParaRPr b="1" sz="20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" name="Google Shape;98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8700" y="3987000"/>
            <a:ext cx="2155300" cy="115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49"/>
          <p:cNvSpPr txBox="1"/>
          <p:nvPr/>
        </p:nvSpPr>
        <p:spPr>
          <a:xfrm>
            <a:off x="233100" y="434225"/>
            <a:ext cx="93795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Como é o processo</a:t>
            </a:r>
            <a:endParaRPr b="1"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3" name="Google Shape;983;p49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4" name="Google Shape;984;p49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p49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49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7" name="Google Shape;987;p49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p49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9" name="Google Shape;989;p49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p49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1" name="Google Shape;991;p49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2" name="Google Shape;992;p49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3" name="Google Shape;993;p49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4" name="Google Shape;994;p49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5" name="Google Shape;995;p49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6" name="Google Shape;996;p49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7" name="Google Shape;997;p49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8" name="Google Shape;998;p49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9" name="Google Shape;999;p49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49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49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2" name="Google Shape;1002;p49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3" name="Google Shape;1003;p49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p49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5" name="Google Shape;1005;p49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6" name="Google Shape;1006;p49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7" name="Google Shape;1007;p49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8" name="Google Shape;1008;p49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9" name="Google Shape;1009;p49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0" name="Google Shape;1010;p49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1" name="Google Shape;1011;p49"/>
          <p:cNvSpPr/>
          <p:nvPr/>
        </p:nvSpPr>
        <p:spPr>
          <a:xfrm>
            <a:off x="1508725" y="1113200"/>
            <a:ext cx="3336600" cy="3336600"/>
          </a:xfrm>
          <a:prstGeom prst="ellipse">
            <a:avLst/>
          </a:prstGeom>
          <a:solidFill>
            <a:srgbClr val="011CE7">
              <a:alpha val="7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DISCOVERY</a:t>
            </a:r>
            <a:endParaRPr b="1"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2" name="Google Shape;1012;p49"/>
          <p:cNvSpPr/>
          <p:nvPr/>
        </p:nvSpPr>
        <p:spPr>
          <a:xfrm>
            <a:off x="4070075" y="1113200"/>
            <a:ext cx="3336600" cy="3336600"/>
          </a:xfrm>
          <a:prstGeom prst="ellipse">
            <a:avLst/>
          </a:prstGeom>
          <a:solidFill>
            <a:srgbClr val="011CE7">
              <a:alpha val="61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DELIVERY</a:t>
            </a:r>
            <a:endParaRPr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7" name="Google Shape;101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p50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p50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0" name="Google Shape;1020;p50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1" name="Google Shape;1021;p50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2" name="Google Shape;1022;p50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3" name="Google Shape;1023;p50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4" name="Google Shape;1024;p50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5" name="Google Shape;1025;p50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6" name="Google Shape;1026;p50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7" name="Google Shape;1027;p50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8" name="Google Shape;1028;p50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9" name="Google Shape;1029;p50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0" name="Google Shape;1030;p50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1" name="Google Shape;1031;p50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2" name="Google Shape;1032;p50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3" name="Google Shape;1033;p50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4" name="Google Shape;1034;p50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5" name="Google Shape;1035;p50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p50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7" name="Google Shape;1037;p50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8" name="Google Shape;1038;p50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9" name="Google Shape;1039;p50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0" name="Google Shape;1040;p50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1" name="Google Shape;1041;p50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Google Shape;1042;p50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3" name="Google Shape;1043;p50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4" name="Google Shape;1044;p50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5" name="Google Shape;1045;p50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6" name="Google Shape;1046;p50"/>
          <p:cNvSpPr/>
          <p:nvPr/>
        </p:nvSpPr>
        <p:spPr>
          <a:xfrm>
            <a:off x="1508725" y="1113200"/>
            <a:ext cx="3336600" cy="3336600"/>
          </a:xfrm>
          <a:prstGeom prst="ellipse">
            <a:avLst/>
          </a:prstGeom>
          <a:solidFill>
            <a:srgbClr val="011CE7">
              <a:alpha val="7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DISCOVERY</a:t>
            </a:r>
            <a:endParaRPr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7" name="Google Shape;1047;p50"/>
          <p:cNvSpPr/>
          <p:nvPr/>
        </p:nvSpPr>
        <p:spPr>
          <a:xfrm>
            <a:off x="4070075" y="1113200"/>
            <a:ext cx="3336600" cy="3336600"/>
          </a:xfrm>
          <a:prstGeom prst="ellipse">
            <a:avLst/>
          </a:prstGeom>
          <a:solidFill>
            <a:srgbClr val="011CE7">
              <a:alpha val="61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DELIVERY</a:t>
            </a:r>
            <a:endParaRPr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8" name="Google Shape;1048;p50"/>
          <p:cNvSpPr txBox="1"/>
          <p:nvPr/>
        </p:nvSpPr>
        <p:spPr>
          <a:xfrm>
            <a:off x="2325201" y="2876550"/>
            <a:ext cx="1745400" cy="19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explorar</a:t>
            </a:r>
            <a:br>
              <a:rPr b="1" lang="pt-BR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pt-BR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necessidades.</a:t>
            </a:r>
            <a:r>
              <a:rPr lang="pt-BR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pt-BR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pt-BR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pt-BR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(descobrir o produto certo a ser construído)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9" name="Google Shape;1049;p50"/>
          <p:cNvSpPr txBox="1"/>
          <p:nvPr/>
        </p:nvSpPr>
        <p:spPr>
          <a:xfrm>
            <a:off x="5006525" y="2855898"/>
            <a:ext cx="1745400" cy="13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construir o produto em si.</a:t>
            </a:r>
            <a:br>
              <a:rPr b="1" lang="pt-BR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(entregar o produto </a:t>
            </a:r>
            <a:br>
              <a:rPr lang="pt-BR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pt-BR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ao mercado)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0" name="Google Shape;1050;p50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Como é o processo</a:t>
            </a:r>
            <a:endParaRPr b="1"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5" name="Google Shape;105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200" y="191175"/>
            <a:ext cx="1360250" cy="16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8700" y="3987000"/>
            <a:ext cx="2155300" cy="1156502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51"/>
          <p:cNvSpPr txBox="1"/>
          <p:nvPr/>
        </p:nvSpPr>
        <p:spPr>
          <a:xfrm>
            <a:off x="5095075" y="1602000"/>
            <a:ext cx="35337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rgbClr val="292929"/>
                </a:solidFill>
                <a:latin typeface="Montserrat"/>
                <a:ea typeface="Montserrat"/>
                <a:cs typeface="Montserrat"/>
                <a:sym typeface="Montserrat"/>
              </a:rPr>
              <a:t>ALCANÇAR OS </a:t>
            </a:r>
            <a:br>
              <a:rPr lang="pt-BR" sz="1900">
                <a:solidFill>
                  <a:srgbClr val="29292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1900">
                <a:solidFill>
                  <a:srgbClr val="292929"/>
                </a:solidFill>
                <a:latin typeface="Montserrat"/>
                <a:ea typeface="Montserrat"/>
                <a:cs typeface="Montserrat"/>
                <a:sym typeface="Montserrat"/>
              </a:rPr>
              <a:t>OBJETIVOS DO NEGÓCIO </a:t>
            </a:r>
            <a:br>
              <a:rPr lang="pt-BR" sz="1900">
                <a:solidFill>
                  <a:srgbClr val="29292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pt-BR" sz="1900">
                <a:solidFill>
                  <a:srgbClr val="29292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900">
                <a:solidFill>
                  <a:srgbClr val="292929"/>
                </a:solidFill>
                <a:latin typeface="Montserrat"/>
                <a:ea typeface="Montserrat"/>
                <a:cs typeface="Montserrat"/>
                <a:sym typeface="Montserrat"/>
              </a:rPr>
              <a:t>SOLUCIONAR AS </a:t>
            </a:r>
            <a:br>
              <a:rPr lang="pt-BR" sz="1900">
                <a:solidFill>
                  <a:srgbClr val="29292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1900">
                <a:solidFill>
                  <a:srgbClr val="292929"/>
                </a:solidFill>
                <a:latin typeface="Montserrat"/>
                <a:ea typeface="Montserrat"/>
                <a:cs typeface="Montserrat"/>
                <a:sym typeface="Montserrat"/>
              </a:rPr>
              <a:t>DORES DOS USUÁRIOS</a:t>
            </a:r>
            <a:endParaRPr b="1" sz="1900">
              <a:solidFill>
                <a:srgbClr val="29292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8" name="Google Shape;1058;p51"/>
          <p:cNvSpPr txBox="1"/>
          <p:nvPr/>
        </p:nvSpPr>
        <p:spPr>
          <a:xfrm>
            <a:off x="404200" y="1971450"/>
            <a:ext cx="4118400" cy="11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4500"/>
              </a:spcBef>
              <a:spcAft>
                <a:spcPts val="0"/>
              </a:spcAft>
              <a:buNone/>
            </a:pPr>
            <a:r>
              <a:rPr b="1" lang="pt-BR" sz="2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 COMO FAZEMOS ISSO NA PRÁTICA?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9" name="Google Shape;1059;p51"/>
          <p:cNvSpPr/>
          <p:nvPr/>
        </p:nvSpPr>
        <p:spPr>
          <a:xfrm>
            <a:off x="4446410" y="1782582"/>
            <a:ext cx="588000" cy="4875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0" name="Google Shape;1060;p51"/>
          <p:cNvSpPr/>
          <p:nvPr/>
        </p:nvSpPr>
        <p:spPr>
          <a:xfrm>
            <a:off x="4446410" y="2588735"/>
            <a:ext cx="588000" cy="4875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52"/>
          <p:cNvSpPr txBox="1"/>
          <p:nvPr/>
        </p:nvSpPr>
        <p:spPr>
          <a:xfrm>
            <a:off x="305925" y="1685625"/>
            <a:ext cx="27252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IMAGINE </a:t>
            </a:r>
            <a:br>
              <a:rPr b="1" lang="pt-BR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SEGUINTE </a:t>
            </a:r>
            <a:endParaRPr b="1"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CENA...</a:t>
            </a:r>
            <a:endParaRPr b="1" sz="5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6" name="Google Shape;1066;p52"/>
          <p:cNvSpPr/>
          <p:nvPr/>
        </p:nvSpPr>
        <p:spPr>
          <a:xfrm rot="761647">
            <a:off x="3792897" y="1017340"/>
            <a:ext cx="1251900" cy="12519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Ideia ruim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7" name="Google Shape;1067;p52"/>
          <p:cNvSpPr/>
          <p:nvPr/>
        </p:nvSpPr>
        <p:spPr>
          <a:xfrm>
            <a:off x="5420177" y="895085"/>
            <a:ext cx="1251900" cy="12519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Ideia Ok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8" name="Google Shape;1068;p52"/>
          <p:cNvSpPr/>
          <p:nvPr/>
        </p:nvSpPr>
        <p:spPr>
          <a:xfrm rot="-893922">
            <a:off x="7141601" y="831523"/>
            <a:ext cx="1251989" cy="1251989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Ideia ruim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9" name="Google Shape;1069;p52"/>
          <p:cNvSpPr/>
          <p:nvPr/>
        </p:nvSpPr>
        <p:spPr>
          <a:xfrm rot="135132">
            <a:off x="5282309" y="3073858"/>
            <a:ext cx="1251967" cy="1251967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Ideia ruim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0" name="Google Shape;1070;p52"/>
          <p:cNvSpPr/>
          <p:nvPr/>
        </p:nvSpPr>
        <p:spPr>
          <a:xfrm rot="-318453">
            <a:off x="3520291" y="2905850"/>
            <a:ext cx="1251867" cy="1251867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Ideia Ok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1" name="Google Shape;1071;p52"/>
          <p:cNvSpPr/>
          <p:nvPr/>
        </p:nvSpPr>
        <p:spPr>
          <a:xfrm rot="913717">
            <a:off x="6998021" y="2905901"/>
            <a:ext cx="1251755" cy="1251755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Meu Deus, que ideia foi essa?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72" name="Google Shape;107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Google Shape;1073;p52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4" name="Google Shape;1074;p52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5" name="Google Shape;1075;p52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6" name="Google Shape;1076;p52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7" name="Google Shape;1077;p52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8" name="Google Shape;1078;p52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9" name="Google Shape;1079;p52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0" name="Google Shape;1080;p52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1" name="Google Shape;1081;p52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2" name="Google Shape;1082;p52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3" name="Google Shape;1083;p52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4" name="Google Shape;1084;p52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5" name="Google Shape;1085;p52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6" name="Google Shape;1086;p52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7" name="Google Shape;1087;p52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8" name="Google Shape;1088;p52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9" name="Google Shape;1089;p52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0" name="Google Shape;1090;p52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1" name="Google Shape;1091;p52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2" name="Google Shape;1092;p52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3" name="Google Shape;1093;p52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4" name="Google Shape;1094;p52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5" name="Google Shape;1095;p52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6" name="Google Shape;1096;p52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7" name="Google Shape;1097;p52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8" name="Google Shape;1098;p52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9" name="Google Shape;1099;p52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0" name="Google Shape;1100;p52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53"/>
          <p:cNvSpPr txBox="1"/>
          <p:nvPr/>
        </p:nvSpPr>
        <p:spPr>
          <a:xfrm>
            <a:off x="2879250" y="1721250"/>
            <a:ext cx="30699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QUE DEU ERRADO?</a:t>
            </a:r>
            <a:endParaRPr b="1" sz="3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06" name="Google Shape;110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1107" name="Google Shape;1107;p53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8" name="Google Shape;1108;p53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9" name="Google Shape;1109;p53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0" name="Google Shape;1110;p53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1" name="Google Shape;1111;p53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2" name="Google Shape;1112;p53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3" name="Google Shape;1113;p53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4" name="Google Shape;1114;p53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5" name="Google Shape;1115;p53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6" name="Google Shape;1116;p53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7" name="Google Shape;1117;p53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8" name="Google Shape;1118;p53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9" name="Google Shape;1119;p53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0" name="Google Shape;1120;p53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1" name="Google Shape;1121;p53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2" name="Google Shape;1122;p53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3" name="Google Shape;1123;p53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4" name="Google Shape;1124;p53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5" name="Google Shape;1125;p53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6" name="Google Shape;1126;p53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7" name="Google Shape;1127;p53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8" name="Google Shape;1128;p53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9" name="Google Shape;1129;p53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0" name="Google Shape;1130;p53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1" name="Google Shape;1131;p53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2" name="Google Shape;1132;p53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3" name="Google Shape;1133;p53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4" name="Google Shape;1134;p53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5" name="Google Shape;113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8700" y="3987000"/>
            <a:ext cx="2155300" cy="1156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2340150" y="426125"/>
            <a:ext cx="44637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</a:pPr>
            <a:r>
              <a:rPr b="1" lang="pt-BR" sz="6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LEMBRETES</a:t>
            </a:r>
            <a:endParaRPr b="1" sz="6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t/>
            </a:r>
            <a:endParaRPr sz="6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t/>
            </a:r>
            <a:endParaRPr b="1" sz="6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8"/>
          <p:cNvSpPr/>
          <p:nvPr/>
        </p:nvSpPr>
        <p:spPr>
          <a:xfrm>
            <a:off x="685500" y="1640300"/>
            <a:ext cx="7773000" cy="642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Procure relacionar o conteúdo com as aplicações práticas do dia a dia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8"/>
          <p:cNvSpPr/>
          <p:nvPr/>
        </p:nvSpPr>
        <p:spPr>
          <a:xfrm>
            <a:off x="685500" y="2518050"/>
            <a:ext cx="7773000" cy="642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Tire um tempo após a aula para dedicar-se a refletir e estudar o que aprendeu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18"/>
          <p:cNvSpPr/>
          <p:nvPr/>
        </p:nvSpPr>
        <p:spPr>
          <a:xfrm>
            <a:off x="1076775" y="3037800"/>
            <a:ext cx="478200" cy="47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8"/>
          <p:cNvSpPr/>
          <p:nvPr/>
        </p:nvSpPr>
        <p:spPr>
          <a:xfrm>
            <a:off x="404250" y="1722650"/>
            <a:ext cx="478200" cy="47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4975" y="245375"/>
            <a:ext cx="1735801" cy="192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54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1" name="Google Shape;1141;p54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2" name="Google Shape;1142;p54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3" name="Google Shape;1143;p54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4" name="Google Shape;1144;p54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5" name="Google Shape;1145;p54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6" name="Google Shape;1146;p54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7" name="Google Shape;1147;p54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8" name="Google Shape;1148;p54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9" name="Google Shape;1149;p54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0" name="Google Shape;1150;p54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1" name="Google Shape;1151;p54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2" name="Google Shape;1152;p54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3" name="Google Shape;1153;p54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4" name="Google Shape;1154;p54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5" name="Google Shape;1155;p54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6" name="Google Shape;1156;p54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7" name="Google Shape;1157;p54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8" name="Google Shape;1158;p54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9" name="Google Shape;1159;p54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0" name="Google Shape;1160;p54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1" name="Google Shape;1161;p54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2" name="Google Shape;1162;p54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3" name="Google Shape;1163;p54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4" name="Google Shape;1164;p54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5" name="Google Shape;1165;p54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6" name="Google Shape;1166;p54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7" name="Google Shape;1167;p54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8" name="Google Shape;1168;p54"/>
          <p:cNvSpPr txBox="1"/>
          <p:nvPr/>
        </p:nvSpPr>
        <p:spPr>
          <a:xfrm>
            <a:off x="718275" y="1649075"/>
            <a:ext cx="27402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600">
                <a:solidFill>
                  <a:srgbClr val="292929"/>
                </a:solidFill>
                <a:latin typeface="Montserrat"/>
                <a:ea typeface="Montserrat"/>
                <a:cs typeface="Montserrat"/>
                <a:sym typeface="Montserrat"/>
              </a:rPr>
              <a:t>FALTA UM GRUPO-CHAVE NA DISCUSSÃO</a:t>
            </a:r>
            <a:endParaRPr b="1" sz="3500">
              <a:solidFill>
                <a:srgbClr val="29292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t/>
            </a:r>
            <a:endParaRPr b="1" sz="5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69" name="Google Shape;116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9438" y="1849038"/>
            <a:ext cx="1381125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6" name="Google Shape;117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55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8" name="Google Shape;1178;p55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9" name="Google Shape;1179;p55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0" name="Google Shape;1180;p55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1" name="Google Shape;1181;p55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2" name="Google Shape;1182;p55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3" name="Google Shape;1183;p55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4" name="Google Shape;1184;p55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5" name="Google Shape;1185;p55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6" name="Google Shape;1186;p55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7" name="Google Shape;1187;p55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8" name="Google Shape;1188;p55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9" name="Google Shape;1189;p55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0" name="Google Shape;1190;p55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1" name="Google Shape;1191;p55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2" name="Google Shape;1192;p55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3" name="Google Shape;1193;p55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4" name="Google Shape;1194;p55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5" name="Google Shape;1195;p55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6" name="Google Shape;1196;p55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7" name="Google Shape;1197;p55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8" name="Google Shape;1198;p55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9" name="Google Shape;1199;p55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0" name="Google Shape;1200;p55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1" name="Google Shape;1201;p55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2" name="Google Shape;1202;p55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3" name="Google Shape;1203;p55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4" name="Google Shape;1204;p55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5" name="Google Shape;1205;p55"/>
          <p:cNvSpPr txBox="1"/>
          <p:nvPr/>
        </p:nvSpPr>
        <p:spPr>
          <a:xfrm>
            <a:off x="718275" y="1649075"/>
            <a:ext cx="27402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600">
                <a:solidFill>
                  <a:srgbClr val="292929"/>
                </a:solidFill>
                <a:latin typeface="Montserrat"/>
                <a:ea typeface="Montserrat"/>
                <a:cs typeface="Montserrat"/>
                <a:sym typeface="Montserrat"/>
              </a:rPr>
              <a:t>FALTA UM GRUPO-CHAVE NA DISCUSSÃO</a:t>
            </a:r>
            <a:endParaRPr b="1" sz="3500">
              <a:solidFill>
                <a:srgbClr val="29292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t/>
            </a:r>
            <a:endParaRPr b="1" sz="5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6" name="Google Shape;1206;p55"/>
          <p:cNvSpPr txBox="1"/>
          <p:nvPr/>
        </p:nvSpPr>
        <p:spPr>
          <a:xfrm>
            <a:off x="5372975" y="2130099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9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 Os Usuários  </a:t>
            </a:r>
            <a:endParaRPr b="1" sz="29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07" name="Google Shape;120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9438" y="1849038"/>
            <a:ext cx="1381125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56"/>
          <p:cNvSpPr txBox="1"/>
          <p:nvPr/>
        </p:nvSpPr>
        <p:spPr>
          <a:xfrm>
            <a:off x="1349850" y="1533050"/>
            <a:ext cx="64857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PRODUCT DESIGNERS DESEMPENHAM UM PAPEL FUNDAMENTAL PARA GARANTIR QUE AS EQUIPES TENHAM UMA </a:t>
            </a:r>
            <a:r>
              <a:rPr b="1" lang="pt-BR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COMPREENSÃO ABRANGENTE DE SEUS USUÁRIOS</a:t>
            </a:r>
            <a:endParaRPr b="1"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4" name="Google Shape;1214;p56"/>
          <p:cNvSpPr txBox="1"/>
          <p:nvPr/>
        </p:nvSpPr>
        <p:spPr>
          <a:xfrm>
            <a:off x="1265355" y="3032405"/>
            <a:ext cx="663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450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lt1"/>
                </a:solidFill>
                <a:highlight>
                  <a:srgbClr val="011CE7"/>
                </a:highlight>
                <a:latin typeface="Poppins"/>
                <a:ea typeface="Poppins"/>
                <a:cs typeface="Poppins"/>
                <a:sym typeface="Poppins"/>
              </a:rPr>
              <a:t>Influência crescente nos tempos de mudança</a:t>
            </a:r>
            <a:endParaRPr sz="2100">
              <a:solidFill>
                <a:schemeClr val="lt1"/>
              </a:solidFill>
              <a:highlight>
                <a:srgbClr val="011CE7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15" name="Google Shape;1215;p56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6" name="Google Shape;1216;p56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7" name="Google Shape;1217;p56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8" name="Google Shape;1218;p56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9" name="Google Shape;1219;p56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0" name="Google Shape;1220;p56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1" name="Google Shape;1221;p56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2" name="Google Shape;1222;p56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3" name="Google Shape;1223;p56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4" name="Google Shape;1224;p56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5" name="Google Shape;1225;p56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6" name="Google Shape;1226;p56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7" name="Google Shape;1227;p56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8" name="Google Shape;1228;p56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9" name="Google Shape;1229;p56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0" name="Google Shape;1230;p56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1" name="Google Shape;1231;p56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2" name="Google Shape;1232;p56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3" name="Google Shape;1233;p56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4" name="Google Shape;1234;p56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5" name="Google Shape;1235;p56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6" name="Google Shape;1236;p56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7" name="Google Shape;1237;p56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8" name="Google Shape;1238;p56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9" name="Google Shape;1239;p56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0" name="Google Shape;1240;p56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1" name="Google Shape;1241;p56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2" name="Google Shape;1242;p56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3" name="Google Shape;124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8700" y="3987000"/>
            <a:ext cx="2155300" cy="1156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" name="Google Shape;124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3050" y="47414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p57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1" name="Google Shape;1251;p57"/>
          <p:cNvSpPr txBox="1"/>
          <p:nvPr/>
        </p:nvSpPr>
        <p:spPr>
          <a:xfrm>
            <a:off x="5055300" y="1997550"/>
            <a:ext cx="36054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ctr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SOLUCIONADORES DE PROBLEMAS</a:t>
            </a:r>
            <a:endParaRPr b="1" sz="2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2" name="Google Shape;1252;p57"/>
          <p:cNvSpPr txBox="1"/>
          <p:nvPr/>
        </p:nvSpPr>
        <p:spPr>
          <a:xfrm>
            <a:off x="618700" y="1997550"/>
            <a:ext cx="36054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ctr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CAÇADORES </a:t>
            </a:r>
            <a:br>
              <a:rPr b="1" lang="pt-BR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PROBLEMAS</a:t>
            </a:r>
            <a:endParaRPr b="1"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53" name="Google Shape;125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4375" y="3744925"/>
            <a:ext cx="2155300" cy="1156502"/>
          </a:xfrm>
          <a:prstGeom prst="rect">
            <a:avLst/>
          </a:prstGeom>
          <a:noFill/>
          <a:ln>
            <a:noFill/>
          </a:ln>
        </p:spPr>
      </p:pic>
      <p:sp>
        <p:nvSpPr>
          <p:cNvPr id="1254" name="Google Shape;1254;p57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5" name="Google Shape;1255;p57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6" name="Google Shape;1256;p57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7" name="Google Shape;1257;p57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8" name="Google Shape;1258;p57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9" name="Google Shape;1259;p57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0" name="Google Shape;1260;p57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1" name="Google Shape;1261;p57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2" name="Google Shape;1262;p57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3" name="Google Shape;1263;p57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4" name="Google Shape;1264;p57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5" name="Google Shape;1265;p57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6" name="Google Shape;1266;p57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7" name="Google Shape;1267;p57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8" name="Google Shape;1268;p57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9" name="Google Shape;1269;p57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0" name="Google Shape;1270;p57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1" name="Google Shape;1271;p57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2" name="Google Shape;1272;p57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3" name="Google Shape;1273;p57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4" name="Google Shape;1274;p57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5" name="Google Shape;1275;p57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6" name="Google Shape;1276;p57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7" name="Google Shape;1277;p57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8" name="Google Shape;1278;p57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9" name="Google Shape;1279;p57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0" name="Google Shape;1280;p57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1" name="Google Shape;1281;p57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2" name="Google Shape;128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58"/>
          <p:cNvSpPr txBox="1"/>
          <p:nvPr/>
        </p:nvSpPr>
        <p:spPr>
          <a:xfrm>
            <a:off x="1407775" y="1666650"/>
            <a:ext cx="6309900" cy="16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4500"/>
              </a:spcBef>
              <a:spcAft>
                <a:spcPts val="0"/>
              </a:spcAft>
              <a:buNone/>
            </a:pPr>
            <a:r>
              <a:rPr b="1" lang="pt-BR" sz="28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PRODUCT DESIGNERS POSSUEM UMA INFLUÊNCIA CONSTANTE EM TEMPOS DE MUDANÇA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88" name="Google Shape;128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8700" y="3987000"/>
            <a:ext cx="2155300" cy="1156502"/>
          </a:xfrm>
          <a:prstGeom prst="rect">
            <a:avLst/>
          </a:prstGeom>
          <a:noFill/>
          <a:ln>
            <a:noFill/>
          </a:ln>
        </p:spPr>
      </p:pic>
      <p:sp>
        <p:nvSpPr>
          <p:cNvPr id="1289" name="Google Shape;1289;p58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0" name="Google Shape;1290;p58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1" name="Google Shape;1291;p58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2" name="Google Shape;1292;p58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3" name="Google Shape;1293;p58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4" name="Google Shape;1294;p58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5" name="Google Shape;1295;p58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6" name="Google Shape;1296;p58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7" name="Google Shape;1297;p58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8" name="Google Shape;1298;p58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9" name="Google Shape;1299;p58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0" name="Google Shape;1300;p58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1" name="Google Shape;1301;p58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2" name="Google Shape;1302;p58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3" name="Google Shape;1303;p58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4" name="Google Shape;1304;p58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5" name="Google Shape;1305;p58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6" name="Google Shape;1306;p58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7" name="Google Shape;1307;p58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8" name="Google Shape;1308;p58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9" name="Google Shape;1309;p58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0" name="Google Shape;1310;p58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1" name="Google Shape;1311;p58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2" name="Google Shape;1312;p58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3" name="Google Shape;1313;p58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4" name="Google Shape;1314;p58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5" name="Google Shape;1315;p58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6" name="Google Shape;1316;p58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7" name="Google Shape;1317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2" name="Google Shape;132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3" name="Google Shape;1323;p59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4" name="Google Shape;1324;p59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5" name="Google Shape;1325;p59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6" name="Google Shape;1326;p59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7" name="Google Shape;1327;p59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8" name="Google Shape;1328;p59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9" name="Google Shape;1329;p59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0" name="Google Shape;1330;p59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1" name="Google Shape;1331;p59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2" name="Google Shape;1332;p59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3" name="Google Shape;1333;p59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4" name="Google Shape;1334;p59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5" name="Google Shape;1335;p59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6" name="Google Shape;1336;p59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7" name="Google Shape;1337;p59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8" name="Google Shape;1338;p59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9" name="Google Shape;1339;p59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0" name="Google Shape;1340;p59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1" name="Google Shape;1341;p59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2" name="Google Shape;1342;p59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3" name="Google Shape;1343;p59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4" name="Google Shape;1344;p59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5" name="Google Shape;1345;p59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6" name="Google Shape;1346;p59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7" name="Google Shape;1347;p59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8" name="Google Shape;1348;p59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9" name="Google Shape;1349;p59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0" name="Google Shape;1350;p59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1" name="Google Shape;1351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1352" name="Google Shape;1352;p59"/>
          <p:cNvSpPr txBox="1"/>
          <p:nvPr/>
        </p:nvSpPr>
        <p:spPr>
          <a:xfrm>
            <a:off x="1200002" y="1694475"/>
            <a:ext cx="7340100" cy="23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COMO É A SOLUÇÃO</a:t>
            </a:r>
            <a:r>
              <a:rPr lang="pt-BR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PARA ESSE PROBLEMA?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70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COMO RESOLVEMOS</a:t>
            </a:r>
            <a:r>
              <a:rPr lang="pt-BR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UM PROBLEMA?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70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QUAL PROBLEMA</a:t>
            </a:r>
            <a:r>
              <a:rPr lang="pt-BR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RESOLVEMOS PRIMEIRO?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3" name="Google Shape;1353;p59"/>
          <p:cNvSpPr/>
          <p:nvPr/>
        </p:nvSpPr>
        <p:spPr>
          <a:xfrm>
            <a:off x="1062885" y="1694482"/>
            <a:ext cx="588000" cy="4875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4" name="Google Shape;1354;p59"/>
          <p:cNvSpPr/>
          <p:nvPr/>
        </p:nvSpPr>
        <p:spPr>
          <a:xfrm>
            <a:off x="1062885" y="2272035"/>
            <a:ext cx="588000" cy="4875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5" name="Google Shape;1355;p59"/>
          <p:cNvSpPr/>
          <p:nvPr/>
        </p:nvSpPr>
        <p:spPr>
          <a:xfrm>
            <a:off x="1046861" y="2853505"/>
            <a:ext cx="588000" cy="4875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0" name="Google Shape;136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1" name="Google Shape;1361;p60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2" name="Google Shape;1362;p60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3" name="Google Shape;1363;p60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4" name="Google Shape;1364;p60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5" name="Google Shape;1365;p60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6" name="Google Shape;1366;p60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7" name="Google Shape;1367;p60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8" name="Google Shape;1368;p60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9" name="Google Shape;1369;p60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0" name="Google Shape;1370;p60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1" name="Google Shape;1371;p60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2" name="Google Shape;1372;p60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3" name="Google Shape;1373;p60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4" name="Google Shape;1374;p60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5" name="Google Shape;1375;p60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6" name="Google Shape;1376;p60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7" name="Google Shape;1377;p60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8" name="Google Shape;1378;p60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9" name="Google Shape;1379;p60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0" name="Google Shape;1380;p60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1" name="Google Shape;1381;p60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2" name="Google Shape;1382;p60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3" name="Google Shape;1383;p60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4" name="Google Shape;1384;p60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5" name="Google Shape;1385;p60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6" name="Google Shape;1386;p60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7" name="Google Shape;1387;p60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8" name="Google Shape;1388;p60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9" name="Google Shape;1389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52478" y="2994342"/>
            <a:ext cx="1360250" cy="972059"/>
          </a:xfrm>
          <a:prstGeom prst="rect">
            <a:avLst/>
          </a:prstGeom>
          <a:noFill/>
          <a:ln>
            <a:noFill/>
          </a:ln>
        </p:spPr>
      </p:pic>
      <p:sp>
        <p:nvSpPr>
          <p:cNvPr id="1391" name="Google Shape;1391;p60"/>
          <p:cNvSpPr txBox="1"/>
          <p:nvPr/>
        </p:nvSpPr>
        <p:spPr>
          <a:xfrm>
            <a:off x="2931125" y="1667500"/>
            <a:ext cx="38376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4200"/>
              </a:spcBef>
              <a:spcAft>
                <a:spcPts val="0"/>
              </a:spcAft>
              <a:buNone/>
            </a:pPr>
            <a:r>
              <a:rPr lang="pt-BR" sz="3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PROFUNDO CONHECIMENTO </a:t>
            </a:r>
            <a:r>
              <a:rPr b="1" lang="pt-BR" sz="3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DAS DORES</a:t>
            </a:r>
            <a:endParaRPr b="1" sz="2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6" name="Google Shape;139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7" name="Google Shape;1397;p61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8" name="Google Shape;1398;p61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9" name="Google Shape;1399;p61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0" name="Google Shape;1400;p61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1" name="Google Shape;1401;p61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2" name="Google Shape;1402;p61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3" name="Google Shape;1403;p61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4" name="Google Shape;1404;p61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5" name="Google Shape;1405;p61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6" name="Google Shape;1406;p61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7" name="Google Shape;1407;p61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8" name="Google Shape;1408;p61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9" name="Google Shape;1409;p61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0" name="Google Shape;1410;p61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1" name="Google Shape;1411;p61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2" name="Google Shape;1412;p61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3" name="Google Shape;1413;p61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4" name="Google Shape;1414;p61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5" name="Google Shape;1415;p61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6" name="Google Shape;1416;p61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7" name="Google Shape;1417;p61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8" name="Google Shape;1418;p61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9" name="Google Shape;1419;p61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0" name="Google Shape;1420;p61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1" name="Google Shape;1421;p61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2" name="Google Shape;1422;p61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3" name="Google Shape;1423;p61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4" name="Google Shape;1424;p61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5" name="Google Shape;1425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p61"/>
          <p:cNvSpPr txBox="1"/>
          <p:nvPr/>
        </p:nvSpPr>
        <p:spPr>
          <a:xfrm>
            <a:off x="2931125" y="1667500"/>
            <a:ext cx="38376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4200"/>
              </a:spcBef>
              <a:spcAft>
                <a:spcPts val="0"/>
              </a:spcAft>
              <a:buNone/>
            </a:pPr>
            <a:r>
              <a:rPr lang="pt-BR" sz="3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PROFUNDO CONHECIMENTO </a:t>
            </a:r>
            <a:r>
              <a:rPr b="1" lang="pt-BR" sz="3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DAS PESSOAS</a:t>
            </a:r>
            <a:endParaRPr b="1" sz="2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27" name="Google Shape;1427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52478" y="2994342"/>
            <a:ext cx="1360250" cy="972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62"/>
          <p:cNvSpPr txBox="1"/>
          <p:nvPr/>
        </p:nvSpPr>
        <p:spPr>
          <a:xfrm>
            <a:off x="328000" y="1666650"/>
            <a:ext cx="4118400" cy="16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4500"/>
              </a:spcBef>
              <a:spcAft>
                <a:spcPts val="0"/>
              </a:spcAft>
              <a:buNone/>
            </a:pPr>
            <a:r>
              <a:rPr b="1" lang="pt-BR" sz="2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QUE É ESPERADO NA DESCOBERTA DE PRODUTOS?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33" name="Google Shape;143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8700" y="3987000"/>
            <a:ext cx="2155300" cy="115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" name="Google Shape;1434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5588" y="2281225"/>
            <a:ext cx="1381125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5" name="Google Shape;1435;p62"/>
          <p:cNvSpPr txBox="1"/>
          <p:nvPr/>
        </p:nvSpPr>
        <p:spPr>
          <a:xfrm>
            <a:off x="5475725" y="535200"/>
            <a:ext cx="3401100" cy="378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Adquirir </a:t>
            </a:r>
            <a:r>
              <a:rPr b="1"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percepções sobre hipóteses iniciais</a:t>
            </a:r>
            <a:r>
              <a:rPr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acerca de uma ideia de produto ou funcionalidade 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Obter </a:t>
            </a:r>
            <a:r>
              <a:rPr b="1"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informações que permitam tomar decisões mais assertivas para construir produtos</a:t>
            </a:r>
            <a:r>
              <a:rPr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reduzindo o nível de incerteza e aumentando a possibilidade de acerto</a:t>
            </a:r>
            <a:endParaRPr sz="1700">
              <a:solidFill>
                <a:srgbClr val="29292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6" name="Google Shape;1436;p62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7" name="Google Shape;1437;p62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8" name="Google Shape;1438;p62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9" name="Google Shape;1439;p62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0" name="Google Shape;1440;p62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1" name="Google Shape;1441;p62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2" name="Google Shape;1442;p62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3" name="Google Shape;1443;p62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4" name="Google Shape;1444;p62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5" name="Google Shape;1445;p62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6" name="Google Shape;1446;p62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7" name="Google Shape;1447;p62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8" name="Google Shape;1448;p62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9" name="Google Shape;1449;p62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0" name="Google Shape;1450;p62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1" name="Google Shape;1451;p62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2" name="Google Shape;1452;p62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3" name="Google Shape;1453;p62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4" name="Google Shape;1454;p62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5" name="Google Shape;1455;p62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6" name="Google Shape;1456;p62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7" name="Google Shape;1457;p62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8" name="Google Shape;1458;p62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9" name="Google Shape;1459;p62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0" name="Google Shape;1460;p62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1" name="Google Shape;1461;p62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2" name="Google Shape;1462;p62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3" name="Google Shape;1463;p62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64" name="Google Shape;1464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3"/>
          <p:cNvSpPr/>
          <p:nvPr/>
        </p:nvSpPr>
        <p:spPr>
          <a:xfrm>
            <a:off x="4495400" y="863925"/>
            <a:ext cx="4648500" cy="37905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0" name="Google Shape;1470;p63"/>
          <p:cNvSpPr txBox="1"/>
          <p:nvPr/>
        </p:nvSpPr>
        <p:spPr>
          <a:xfrm>
            <a:off x="4577087" y="953213"/>
            <a:ext cx="4648500" cy="355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pt-BR" sz="2000">
                <a:latin typeface="Montserrat"/>
                <a:ea typeface="Montserrat"/>
                <a:cs typeface="Montserrat"/>
                <a:sym typeface="Montserrat"/>
              </a:rPr>
              <a:t>As</a:t>
            </a:r>
            <a:r>
              <a:rPr b="1" i="0" lang="pt-BR" sz="2000" u="none" cap="none" strike="noStrike">
                <a:latin typeface="Montserrat"/>
                <a:ea typeface="Montserrat"/>
                <a:cs typeface="Montserrat"/>
                <a:sym typeface="Montserrat"/>
              </a:rPr>
              <a:t> etapas d</a:t>
            </a:r>
            <a:r>
              <a:rPr b="1" lang="pt-BR" sz="2000"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b="1" i="0" lang="pt-BR" sz="2000" u="none" cap="none" strike="noStrike">
                <a:latin typeface="Montserrat"/>
                <a:ea typeface="Montserrat"/>
                <a:cs typeface="Montserrat"/>
                <a:sym typeface="Montserrat"/>
              </a:rPr>
              <a:t> product discovery</a:t>
            </a:r>
            <a:endParaRPr b="1" i="0" sz="2000" u="none" cap="none" strike="noStrike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pt-BR" sz="1500">
                <a:highlight>
                  <a:srgbClr val="FFF2CC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15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Entendimento dos usuários </a:t>
            </a:r>
            <a:r>
              <a:rPr lang="pt-BR" sz="15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(User research)</a:t>
            </a:r>
            <a:endParaRPr i="0" sz="1500" u="none" cap="none" strike="noStrike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i="0" lang="pt-BR" sz="1500" u="none" cap="none" strike="noStrike">
                <a:latin typeface="Montserrat"/>
                <a:ea typeface="Montserrat"/>
                <a:cs typeface="Montserrat"/>
                <a:sym typeface="Montserrat"/>
              </a:rPr>
              <a:t>ntender os usuários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i="0" lang="pt-BR" sz="1500" u="none" cap="none" strike="noStrike">
                <a:latin typeface="Montserrat"/>
                <a:ea typeface="Montserrat"/>
                <a:cs typeface="Montserrat"/>
                <a:sym typeface="Montserrat"/>
              </a:rPr>
              <a:t>ntender modelos mentais dos usu</a:t>
            </a: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ários</a:t>
            </a:r>
            <a:endParaRPr i="0" sz="1500" u="none" cap="none" strike="noStrike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i="0" lang="pt-BR" sz="1500" u="none" cap="none" strike="noStrike">
                <a:latin typeface="Montserrat"/>
                <a:ea typeface="Montserrat"/>
                <a:cs typeface="Montserrat"/>
                <a:sym typeface="Montserrat"/>
              </a:rPr>
              <a:t>profundar contextos </a:t>
            </a:r>
            <a:endParaRPr i="0" sz="1500" u="none" cap="none" strike="noStrike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V</a:t>
            </a:r>
            <a:r>
              <a:rPr i="0" lang="pt-BR" sz="1500" u="none" cap="none" strike="noStrike">
                <a:latin typeface="Montserrat"/>
                <a:ea typeface="Montserrat"/>
                <a:cs typeface="Montserrat"/>
                <a:sym typeface="Montserrat"/>
              </a:rPr>
              <a:t>alidar hipóteses de negócios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15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15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Experimentação </a:t>
            </a:r>
            <a:r>
              <a:rPr lang="pt-BR" sz="15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i="0" lang="pt-BR" sz="1500" u="none" cap="none" strike="noStrike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Prototipação)</a:t>
            </a:r>
            <a:endParaRPr i="0" u="none" cap="none" strike="noStrike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V</a:t>
            </a:r>
            <a:r>
              <a:rPr i="0" lang="pt-BR" sz="1500" u="none" cap="none" strike="noStrike">
                <a:latin typeface="Montserrat"/>
                <a:ea typeface="Montserrat"/>
                <a:cs typeface="Montserrat"/>
                <a:sym typeface="Montserrat"/>
              </a:rPr>
              <a:t>alidar jornadas do usuários</a:t>
            </a:r>
            <a:endParaRPr i="0" sz="1500" u="none" cap="none" strike="noStrike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i="0" lang="pt-BR" sz="1500" u="none" cap="none" strike="noStrike">
                <a:latin typeface="Montserrat"/>
                <a:ea typeface="Montserrat"/>
                <a:cs typeface="Montserrat"/>
                <a:sym typeface="Montserrat"/>
              </a:rPr>
              <a:t>ntender casos de uso</a:t>
            </a:r>
            <a:endParaRPr i="0" sz="1500" u="none" cap="none" strike="noStrike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R</a:t>
            </a:r>
            <a:r>
              <a:rPr i="0" lang="pt-BR" sz="1500" u="none" cap="none" strike="noStrike">
                <a:latin typeface="Montserrat"/>
                <a:ea typeface="Montserrat"/>
                <a:cs typeface="Montserrat"/>
                <a:sym typeface="Montserrat"/>
              </a:rPr>
              <a:t>ealizar testes de conceito, usabilidade</a:t>
            </a:r>
            <a:endParaRPr i="0" sz="1500" u="none" cap="none" strike="noStrik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1" name="Google Shape;1471;p63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2" name="Google Shape;1472;p63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3" name="Google Shape;1473;p63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4" name="Google Shape;1474;p63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5" name="Google Shape;1475;p63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6" name="Google Shape;1476;p63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7" name="Google Shape;1477;p63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8" name="Google Shape;1478;p63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9" name="Google Shape;1479;p63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0" name="Google Shape;1480;p63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1" name="Google Shape;1481;p63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2" name="Google Shape;1482;p63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3" name="Google Shape;1483;p63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4" name="Google Shape;1484;p63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5" name="Google Shape;1485;p63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6" name="Google Shape;1486;p63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7" name="Google Shape;1487;p63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8" name="Google Shape;1488;p63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9" name="Google Shape;1489;p63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0" name="Google Shape;1490;p63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1" name="Google Shape;1491;p63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Google Shape;1492;p63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3" name="Google Shape;1493;p63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4" name="Google Shape;1494;p63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5" name="Google Shape;1495;p63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6" name="Google Shape;1496;p63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7" name="Google Shape;1497;p63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8" name="Google Shape;1498;p63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99" name="Google Shape;149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1500" name="Google Shape;1500;p63"/>
          <p:cNvSpPr txBox="1"/>
          <p:nvPr/>
        </p:nvSpPr>
        <p:spPr>
          <a:xfrm>
            <a:off x="225624" y="1984538"/>
            <a:ext cx="4118400" cy="11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BR" sz="2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ONDE OS PRODUCT DESIGNERS ATUAM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/>
        </p:nvSpPr>
        <p:spPr>
          <a:xfrm>
            <a:off x="239025" y="1764625"/>
            <a:ext cx="40248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</a:pPr>
            <a:r>
              <a:rPr lang="pt-BR" sz="5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PILARES </a:t>
            </a:r>
            <a:endParaRPr sz="5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</a:pPr>
            <a:r>
              <a:rPr lang="pt-BR" sz="5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 CURSO</a:t>
            </a:r>
            <a:endParaRPr sz="5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t/>
            </a:r>
            <a:endParaRPr sz="5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t/>
            </a:r>
            <a:endParaRPr sz="5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9"/>
          <p:cNvSpPr/>
          <p:nvPr/>
        </p:nvSpPr>
        <p:spPr>
          <a:xfrm>
            <a:off x="4414475" y="1764625"/>
            <a:ext cx="4122900" cy="642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Fundamentação teórica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19"/>
          <p:cNvSpPr/>
          <p:nvPr/>
        </p:nvSpPr>
        <p:spPr>
          <a:xfrm>
            <a:off x="4414475" y="2642375"/>
            <a:ext cx="4122900" cy="642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Exercício prático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p19"/>
          <p:cNvSpPr/>
          <p:nvPr/>
        </p:nvSpPr>
        <p:spPr>
          <a:xfrm>
            <a:off x="4659130" y="3085925"/>
            <a:ext cx="452100" cy="47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9"/>
          <p:cNvSpPr/>
          <p:nvPr/>
        </p:nvSpPr>
        <p:spPr>
          <a:xfrm>
            <a:off x="4085650" y="1846975"/>
            <a:ext cx="452100" cy="47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4975" y="245375"/>
            <a:ext cx="1735801" cy="192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4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p64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6" name="Google Shape;1506;p64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7" name="Google Shape;1507;p64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8" name="Google Shape;1508;p64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9" name="Google Shape;1509;p64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0" name="Google Shape;1510;p64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1" name="Google Shape;1511;p64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2" name="Google Shape;1512;p64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3" name="Google Shape;1513;p64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4" name="Google Shape;1514;p64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5" name="Google Shape;1515;p64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6" name="Google Shape;1516;p64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7" name="Google Shape;1517;p64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8" name="Google Shape;1518;p64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9" name="Google Shape;1519;p64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0" name="Google Shape;1520;p64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1" name="Google Shape;1521;p64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2" name="Google Shape;1522;p64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3" name="Google Shape;1523;p64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4" name="Google Shape;1524;p64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5" name="Google Shape;1525;p64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6" name="Google Shape;1526;p64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7" name="Google Shape;1527;p64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8" name="Google Shape;1528;p64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9" name="Google Shape;1529;p64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0" name="Google Shape;1530;p64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1" name="Google Shape;1531;p64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2" name="Google Shape;1532;p64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3" name="Google Shape;153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Google Shape;1534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0676" y="159076"/>
            <a:ext cx="1253475" cy="125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Google Shape;1535;p64"/>
          <p:cNvSpPr txBox="1"/>
          <p:nvPr/>
        </p:nvSpPr>
        <p:spPr>
          <a:xfrm>
            <a:off x="571275" y="1574325"/>
            <a:ext cx="76611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200">
                <a:latin typeface="Montserrat"/>
                <a:ea typeface="Montserrat"/>
                <a:cs typeface="Montserrat"/>
                <a:sym typeface="Montserrat"/>
              </a:rPr>
              <a:t>“Os produtos vencedores vêm da </a:t>
            </a:r>
            <a:br>
              <a:rPr b="1" i="1" lang="pt-BR" sz="22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1" lang="pt-BR" sz="2200">
                <a:latin typeface="Montserrat"/>
                <a:ea typeface="Montserrat"/>
                <a:cs typeface="Montserrat"/>
                <a:sym typeface="Montserrat"/>
              </a:rPr>
              <a:t>compreensão profunda das necessidades </a:t>
            </a:r>
            <a:br>
              <a:rPr b="1" i="1" lang="pt-BR" sz="22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1" lang="pt-BR" sz="2200">
                <a:latin typeface="Montserrat"/>
                <a:ea typeface="Montserrat"/>
                <a:cs typeface="Montserrat"/>
                <a:sym typeface="Montserrat"/>
              </a:rPr>
              <a:t>do usuário combinada com uma compreensão igualmente profunda do que agora é possível executar com os recursos atuais” </a:t>
            </a:r>
            <a:br>
              <a:rPr b="1" i="1" lang="pt-BR" sz="2000">
                <a:latin typeface="Montserrat"/>
                <a:ea typeface="Montserrat"/>
                <a:cs typeface="Montserrat"/>
                <a:sym typeface="Montserrat"/>
              </a:rPr>
            </a:br>
            <a:br>
              <a:rPr b="1" i="1" lang="pt-BR" sz="18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800">
                <a:latin typeface="Montserrat"/>
                <a:ea typeface="Montserrat"/>
                <a:cs typeface="Montserrat"/>
                <a:sym typeface="Montserrat"/>
              </a:rPr>
              <a:t>Marty Cagan, Inspired: How To Create Products Customers Love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9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" name="Google Shape;154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8700" y="3987000"/>
            <a:ext cx="2155300" cy="1156502"/>
          </a:xfrm>
          <a:prstGeom prst="rect">
            <a:avLst/>
          </a:prstGeom>
          <a:noFill/>
          <a:ln>
            <a:noFill/>
          </a:ln>
        </p:spPr>
      </p:pic>
      <p:sp>
        <p:nvSpPr>
          <p:cNvPr id="1541" name="Google Shape;1541;p65"/>
          <p:cNvSpPr txBox="1"/>
          <p:nvPr/>
        </p:nvSpPr>
        <p:spPr>
          <a:xfrm>
            <a:off x="602350" y="556925"/>
            <a:ext cx="282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FEEDBACK</a:t>
            </a:r>
            <a:endParaRPr b="1" sz="31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2" name="Google Shape;1542;p65"/>
          <p:cNvSpPr/>
          <p:nvPr/>
        </p:nvSpPr>
        <p:spPr>
          <a:xfrm>
            <a:off x="10286425" y="2034400"/>
            <a:ext cx="601800" cy="6018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3" name="Google Shape;1543;p65"/>
          <p:cNvSpPr/>
          <p:nvPr/>
        </p:nvSpPr>
        <p:spPr>
          <a:xfrm>
            <a:off x="5888075" y="4226100"/>
            <a:ext cx="3041400" cy="6018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PRINCÍPIO: EMPATIA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4" name="Google Shape;1544;p65"/>
          <p:cNvSpPr txBox="1"/>
          <p:nvPr/>
        </p:nvSpPr>
        <p:spPr>
          <a:xfrm>
            <a:off x="1328325" y="1483875"/>
            <a:ext cx="3910800" cy="20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b="1" lang="pt-BR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FEEDBACK </a:t>
            </a:r>
            <a:br>
              <a:rPr b="1" lang="pt-BR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 USUÁRIO</a:t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7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Ouça o que os usuários estão dizendo que você precisa e por que o desejam.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5" name="Google Shape;1545;p65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6" name="Google Shape;1546;p65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7" name="Google Shape;1547;p65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8" name="Google Shape;1548;p65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9" name="Google Shape;1549;p65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0" name="Google Shape;1550;p65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1" name="Google Shape;1551;p65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2" name="Google Shape;1552;p65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3" name="Google Shape;1553;p65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4" name="Google Shape;1554;p65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5" name="Google Shape;1555;p65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6" name="Google Shape;1556;p65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7" name="Google Shape;1557;p65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8" name="Google Shape;1558;p65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9" name="Google Shape;1559;p65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0" name="Google Shape;1560;p65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1" name="Google Shape;1561;p65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2" name="Google Shape;1562;p65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3" name="Google Shape;1563;p65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4" name="Google Shape;1564;p65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5" name="Google Shape;1565;p65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6" name="Google Shape;1566;p65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7" name="Google Shape;1567;p65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8" name="Google Shape;1568;p65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9" name="Google Shape;1569;p65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0" name="Google Shape;1570;p65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1" name="Google Shape;1571;p65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2" name="Google Shape;1572;p65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73" name="Google Shape;157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7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8" name="Google Shape;157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8700" y="3987000"/>
            <a:ext cx="2155300" cy="1156502"/>
          </a:xfrm>
          <a:prstGeom prst="rect">
            <a:avLst/>
          </a:prstGeom>
          <a:noFill/>
          <a:ln>
            <a:noFill/>
          </a:ln>
        </p:spPr>
      </p:pic>
      <p:sp>
        <p:nvSpPr>
          <p:cNvPr id="1579" name="Google Shape;1579;p66"/>
          <p:cNvSpPr txBox="1"/>
          <p:nvPr/>
        </p:nvSpPr>
        <p:spPr>
          <a:xfrm>
            <a:off x="602350" y="556925"/>
            <a:ext cx="282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FEEDBACK</a:t>
            </a:r>
            <a:endParaRPr b="1" sz="31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0" name="Google Shape;1580;p66"/>
          <p:cNvSpPr/>
          <p:nvPr/>
        </p:nvSpPr>
        <p:spPr>
          <a:xfrm>
            <a:off x="10286425" y="2034400"/>
            <a:ext cx="601800" cy="6018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1" name="Google Shape;1581;p66"/>
          <p:cNvSpPr/>
          <p:nvPr/>
        </p:nvSpPr>
        <p:spPr>
          <a:xfrm>
            <a:off x="5888075" y="4226100"/>
            <a:ext cx="3041400" cy="6018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PRINCÍPIO: EMPATIA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2" name="Google Shape;1582;p66"/>
          <p:cNvSpPr txBox="1"/>
          <p:nvPr/>
        </p:nvSpPr>
        <p:spPr>
          <a:xfrm>
            <a:off x="1328325" y="1483875"/>
            <a:ext cx="4478400" cy="19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b="1" lang="pt-BR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ANÁLISE DE DADOS</a:t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7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Veja o que os números dizem sobre como as pessoas estão usando seu produto e do que precisam.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3" name="Google Shape;1583;p66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4" name="Google Shape;1584;p66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5" name="Google Shape;1585;p66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6" name="Google Shape;1586;p66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7" name="Google Shape;1587;p66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8" name="Google Shape;1588;p66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9" name="Google Shape;1589;p66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0" name="Google Shape;1590;p66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1" name="Google Shape;1591;p66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2" name="Google Shape;1592;p66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3" name="Google Shape;1593;p66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4" name="Google Shape;1594;p66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5" name="Google Shape;1595;p66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6" name="Google Shape;1596;p66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7" name="Google Shape;1597;p66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8" name="Google Shape;1598;p66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9" name="Google Shape;1599;p66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0" name="Google Shape;1600;p66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1" name="Google Shape;1601;p66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2" name="Google Shape;1602;p66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3" name="Google Shape;1603;p66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4" name="Google Shape;1604;p66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5" name="Google Shape;1605;p66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6" name="Google Shape;1606;p66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7" name="Google Shape;1607;p66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8" name="Google Shape;1608;p66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9" name="Google Shape;1609;p66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0" name="Google Shape;1610;p66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11" name="Google Shape;1611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5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6" name="Google Shape;161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8700" y="3987000"/>
            <a:ext cx="2155300" cy="1156502"/>
          </a:xfrm>
          <a:prstGeom prst="rect">
            <a:avLst/>
          </a:prstGeom>
          <a:noFill/>
          <a:ln>
            <a:noFill/>
          </a:ln>
        </p:spPr>
      </p:pic>
      <p:sp>
        <p:nvSpPr>
          <p:cNvPr id="1617" name="Google Shape;1617;p67"/>
          <p:cNvSpPr txBox="1"/>
          <p:nvPr/>
        </p:nvSpPr>
        <p:spPr>
          <a:xfrm>
            <a:off x="602350" y="556925"/>
            <a:ext cx="282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FEEDBACK</a:t>
            </a:r>
            <a:endParaRPr b="1" sz="31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8" name="Google Shape;1618;p67"/>
          <p:cNvSpPr/>
          <p:nvPr/>
        </p:nvSpPr>
        <p:spPr>
          <a:xfrm>
            <a:off x="5888075" y="4226100"/>
            <a:ext cx="3041400" cy="6018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PRINCÍPIO: EMPATIA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9" name="Google Shape;1619;p67"/>
          <p:cNvSpPr txBox="1"/>
          <p:nvPr/>
        </p:nvSpPr>
        <p:spPr>
          <a:xfrm>
            <a:off x="1328325" y="1483875"/>
            <a:ext cx="3910800" cy="21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b="1" lang="pt-BR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FEEDBACK </a:t>
            </a:r>
            <a:br>
              <a:rPr b="1" lang="pt-BR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SUCESSO</a:t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70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Descubra onde os usuários têm mais dúvidas sobre como usar um produto.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0" name="Google Shape;1620;p67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1" name="Google Shape;1621;p67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2" name="Google Shape;1622;p67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3" name="Google Shape;1623;p67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4" name="Google Shape;1624;p67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5" name="Google Shape;1625;p67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6" name="Google Shape;1626;p67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7" name="Google Shape;1627;p67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8" name="Google Shape;1628;p67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9" name="Google Shape;1629;p67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0" name="Google Shape;1630;p67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1" name="Google Shape;1631;p67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2" name="Google Shape;1632;p67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3" name="Google Shape;1633;p67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4" name="Google Shape;1634;p67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5" name="Google Shape;1635;p67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6" name="Google Shape;1636;p67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7" name="Google Shape;1637;p67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8" name="Google Shape;1638;p67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9" name="Google Shape;1639;p67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0" name="Google Shape;1640;p67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1" name="Google Shape;1641;p67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2" name="Google Shape;1642;p67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3" name="Google Shape;1643;p67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4" name="Google Shape;1644;p67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5" name="Google Shape;1645;p67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6" name="Google Shape;1646;p67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7" name="Google Shape;1647;p67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8" name="Google Shape;1648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3" name="Google Shape;165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8700" y="3987000"/>
            <a:ext cx="2155300" cy="1156502"/>
          </a:xfrm>
          <a:prstGeom prst="rect">
            <a:avLst/>
          </a:prstGeom>
          <a:noFill/>
          <a:ln>
            <a:noFill/>
          </a:ln>
        </p:spPr>
      </p:pic>
      <p:sp>
        <p:nvSpPr>
          <p:cNvPr id="1654" name="Google Shape;1654;p68"/>
          <p:cNvSpPr txBox="1"/>
          <p:nvPr/>
        </p:nvSpPr>
        <p:spPr>
          <a:xfrm>
            <a:off x="602350" y="556925"/>
            <a:ext cx="282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FEEDBACK</a:t>
            </a:r>
            <a:endParaRPr b="1" sz="31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5" name="Google Shape;1655;p68"/>
          <p:cNvSpPr/>
          <p:nvPr/>
        </p:nvSpPr>
        <p:spPr>
          <a:xfrm>
            <a:off x="5888075" y="4226100"/>
            <a:ext cx="3041400" cy="6018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PRINCÍPIO: EMPATIA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6" name="Google Shape;1656;p68"/>
          <p:cNvSpPr txBox="1"/>
          <p:nvPr/>
        </p:nvSpPr>
        <p:spPr>
          <a:xfrm>
            <a:off x="1328325" y="1483875"/>
            <a:ext cx="5872500" cy="21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b="1" lang="pt-BR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ANÁLISE COMPETITIVA </a:t>
            </a:r>
            <a:br>
              <a:rPr b="1" lang="pt-BR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 DE MERCADO</a:t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70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Aprenda o que os concorrentes estão fazendo bem e considere o que você poderia estar fazendo de forma diferente.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7" name="Google Shape;1657;p68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8" name="Google Shape;1658;p68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9" name="Google Shape;1659;p68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0" name="Google Shape;1660;p68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1" name="Google Shape;1661;p68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2" name="Google Shape;1662;p68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3" name="Google Shape;1663;p68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4" name="Google Shape;1664;p68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5" name="Google Shape;1665;p68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6" name="Google Shape;1666;p68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7" name="Google Shape;1667;p68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8" name="Google Shape;1668;p68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9" name="Google Shape;1669;p68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0" name="Google Shape;1670;p68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1" name="Google Shape;1671;p68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2" name="Google Shape;1672;p68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3" name="Google Shape;1673;p68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4" name="Google Shape;1674;p68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5" name="Google Shape;1675;p68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6" name="Google Shape;1676;p68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7" name="Google Shape;1677;p68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8" name="Google Shape;1678;p68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9" name="Google Shape;1679;p68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0" name="Google Shape;1680;p68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1" name="Google Shape;1681;p68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2" name="Google Shape;1682;p68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3" name="Google Shape;1683;p68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4" name="Google Shape;1684;p68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5" name="Google Shape;1685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0" name="Google Shape;169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8700" y="3987000"/>
            <a:ext cx="2155300" cy="1156502"/>
          </a:xfrm>
          <a:prstGeom prst="rect">
            <a:avLst/>
          </a:prstGeom>
          <a:noFill/>
          <a:ln>
            <a:noFill/>
          </a:ln>
        </p:spPr>
      </p:pic>
      <p:sp>
        <p:nvSpPr>
          <p:cNvPr id="1691" name="Google Shape;1691;p69"/>
          <p:cNvSpPr txBox="1"/>
          <p:nvPr/>
        </p:nvSpPr>
        <p:spPr>
          <a:xfrm>
            <a:off x="602350" y="556925"/>
            <a:ext cx="282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FEEDBACK</a:t>
            </a:r>
            <a:endParaRPr b="1" sz="31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2" name="Google Shape;1692;p69"/>
          <p:cNvSpPr/>
          <p:nvPr/>
        </p:nvSpPr>
        <p:spPr>
          <a:xfrm>
            <a:off x="5888075" y="4226100"/>
            <a:ext cx="3041400" cy="6018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PRINCÍPIO: EMPATIA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3" name="Google Shape;1693;p69"/>
          <p:cNvSpPr txBox="1"/>
          <p:nvPr/>
        </p:nvSpPr>
        <p:spPr>
          <a:xfrm>
            <a:off x="1328325" y="1483875"/>
            <a:ext cx="6657600" cy="1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b="1" lang="pt-BR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CONHECIMENTO DO NEGÓCIO</a:t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70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Busque entender qual o contexto do negócio, qual a proposta de valor, estratégias, principais problemas que a empresa e setor enfrentam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4" name="Google Shape;1694;p69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5" name="Google Shape;1695;p69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6" name="Google Shape;1696;p69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7" name="Google Shape;1697;p69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8" name="Google Shape;1698;p69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9" name="Google Shape;1699;p69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0" name="Google Shape;1700;p69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1" name="Google Shape;1701;p69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2" name="Google Shape;1702;p69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3" name="Google Shape;1703;p69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4" name="Google Shape;1704;p69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5" name="Google Shape;1705;p69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6" name="Google Shape;1706;p69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7" name="Google Shape;1707;p69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8" name="Google Shape;1708;p69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9" name="Google Shape;1709;p69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0" name="Google Shape;1710;p69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1" name="Google Shape;1711;p69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2" name="Google Shape;1712;p69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3" name="Google Shape;1713;p69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4" name="Google Shape;1714;p69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5" name="Google Shape;1715;p69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6" name="Google Shape;1716;p69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7" name="Google Shape;1717;p69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8" name="Google Shape;1718;p69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9" name="Google Shape;1719;p69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0" name="Google Shape;1720;p69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1" name="Google Shape;1721;p69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22" name="Google Shape;1722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6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7" name="Google Shape;172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8700" y="3987000"/>
            <a:ext cx="2155300" cy="1156502"/>
          </a:xfrm>
          <a:prstGeom prst="rect">
            <a:avLst/>
          </a:prstGeom>
          <a:noFill/>
          <a:ln>
            <a:noFill/>
          </a:ln>
        </p:spPr>
      </p:pic>
      <p:sp>
        <p:nvSpPr>
          <p:cNvPr id="1728" name="Google Shape;1728;p70"/>
          <p:cNvSpPr txBox="1"/>
          <p:nvPr/>
        </p:nvSpPr>
        <p:spPr>
          <a:xfrm>
            <a:off x="602350" y="556925"/>
            <a:ext cx="282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FEEDBACK</a:t>
            </a:r>
            <a:endParaRPr b="1" sz="31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9" name="Google Shape;1729;p70"/>
          <p:cNvSpPr/>
          <p:nvPr/>
        </p:nvSpPr>
        <p:spPr>
          <a:xfrm>
            <a:off x="5888075" y="4226100"/>
            <a:ext cx="3041400" cy="6018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PRINCÍPIO: EXPERIMENTAÇÃO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0" name="Google Shape;1730;p70"/>
          <p:cNvSpPr txBox="1"/>
          <p:nvPr/>
        </p:nvSpPr>
        <p:spPr>
          <a:xfrm>
            <a:off x="1328325" y="1483875"/>
            <a:ext cx="7061700" cy="19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b="1" lang="pt-BR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EXPERIMENTOS</a:t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Construa algo rápido e fácil para validar suas ideias e medir o comportamento do usuário sem a necessidade de um ciclo de construção longo e caro.</a:t>
            </a:r>
            <a:endParaRPr sz="2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1" name="Google Shape;1731;p70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2" name="Google Shape;1732;p70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3" name="Google Shape;1733;p70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4" name="Google Shape;1734;p70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5" name="Google Shape;1735;p70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6" name="Google Shape;1736;p70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7" name="Google Shape;1737;p70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8" name="Google Shape;1738;p70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9" name="Google Shape;1739;p70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0" name="Google Shape;1740;p70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1" name="Google Shape;1741;p70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2" name="Google Shape;1742;p70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3" name="Google Shape;1743;p70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4" name="Google Shape;1744;p70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5" name="Google Shape;1745;p70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6" name="Google Shape;1746;p70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7" name="Google Shape;1747;p70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8" name="Google Shape;1748;p70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9" name="Google Shape;1749;p70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0" name="Google Shape;1750;p70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1" name="Google Shape;1751;p70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2" name="Google Shape;1752;p70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3" name="Google Shape;1753;p70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4" name="Google Shape;1754;p70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5" name="Google Shape;1755;p70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6" name="Google Shape;1756;p70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7" name="Google Shape;1757;p70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8" name="Google Shape;1758;p70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9" name="Google Shape;1759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3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4" name="Google Shape;176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8700" y="3987000"/>
            <a:ext cx="2155300" cy="1156502"/>
          </a:xfrm>
          <a:prstGeom prst="rect">
            <a:avLst/>
          </a:prstGeom>
          <a:noFill/>
          <a:ln>
            <a:noFill/>
          </a:ln>
        </p:spPr>
      </p:pic>
      <p:sp>
        <p:nvSpPr>
          <p:cNvPr id="1765" name="Google Shape;1765;p71"/>
          <p:cNvSpPr txBox="1"/>
          <p:nvPr/>
        </p:nvSpPr>
        <p:spPr>
          <a:xfrm>
            <a:off x="812850" y="1509825"/>
            <a:ext cx="72015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292929"/>
                </a:solidFill>
                <a:latin typeface="Montserrat"/>
                <a:ea typeface="Montserrat"/>
                <a:cs typeface="Montserrat"/>
                <a:sym typeface="Montserrat"/>
              </a:rPr>
              <a:t>O DISCOVERY LEVA AO </a:t>
            </a:r>
            <a:r>
              <a:rPr b="1" lang="pt-BR" sz="24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ENTENDIMENTO COMPARTILHADO DOS PROBLEMAS QUE OS USUÁRIOS ESTÃO ENFRENTANDO</a:t>
            </a:r>
            <a:r>
              <a:rPr b="1" lang="pt-BR" sz="2400">
                <a:solidFill>
                  <a:srgbClr val="292929"/>
                </a:solidFill>
                <a:latin typeface="Montserrat"/>
                <a:ea typeface="Montserrat"/>
                <a:cs typeface="Montserrat"/>
                <a:sym typeface="Montserrat"/>
              </a:rPr>
              <a:t> - SEM QUALQUER INDICAÇÃO DE COMO ELES DEVEM SER RESOLVIDOS</a:t>
            </a:r>
            <a:endParaRPr b="1" sz="24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6" name="Google Shape;1766;p71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7" name="Google Shape;1767;p71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8" name="Google Shape;1768;p71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9" name="Google Shape;1769;p71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0" name="Google Shape;1770;p71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1" name="Google Shape;1771;p71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2" name="Google Shape;1772;p71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3" name="Google Shape;1773;p71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4" name="Google Shape;1774;p71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5" name="Google Shape;1775;p71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6" name="Google Shape;1776;p71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7" name="Google Shape;1777;p71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8" name="Google Shape;1778;p71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9" name="Google Shape;1779;p71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0" name="Google Shape;1780;p71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1" name="Google Shape;1781;p71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2" name="Google Shape;1782;p71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3" name="Google Shape;1783;p71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4" name="Google Shape;1784;p71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5" name="Google Shape;1785;p71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6" name="Google Shape;1786;p71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7" name="Google Shape;1787;p71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8" name="Google Shape;1788;p71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9" name="Google Shape;1789;p71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0" name="Google Shape;1790;p71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1" name="Google Shape;1791;p71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2" name="Google Shape;1792;p71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3" name="Google Shape;1793;p71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94" name="Google Shape;1794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98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72"/>
          <p:cNvSpPr txBox="1"/>
          <p:nvPr/>
        </p:nvSpPr>
        <p:spPr>
          <a:xfrm>
            <a:off x="546025" y="2352925"/>
            <a:ext cx="30375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REFLEXÃO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0" name="Google Shape;1800;p72"/>
          <p:cNvSpPr txBox="1"/>
          <p:nvPr/>
        </p:nvSpPr>
        <p:spPr>
          <a:xfrm>
            <a:off x="4038600" y="1524625"/>
            <a:ext cx="49677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Em geral o processo de Discovery é negligenciado.</a:t>
            </a:r>
            <a:br>
              <a:rPr b="1" lang="pt-BR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pt-BR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Boa parte das empresas não compreendem que </a:t>
            </a:r>
            <a:r>
              <a:rPr b="1" lang="pt-BR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não investir na descoberta sempre custará a entrega</a:t>
            </a:r>
            <a:br>
              <a:rPr b="1" lang="pt-BR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801" name="Google Shape;1801;p72"/>
          <p:cNvCxnSpPr/>
          <p:nvPr/>
        </p:nvCxnSpPr>
        <p:spPr>
          <a:xfrm>
            <a:off x="3741275" y="1486250"/>
            <a:ext cx="0" cy="22272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02" name="Google Shape;1802;p72"/>
          <p:cNvSpPr txBox="1"/>
          <p:nvPr/>
        </p:nvSpPr>
        <p:spPr>
          <a:xfrm>
            <a:off x="4498000" y="4310075"/>
            <a:ext cx="4388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b="1" i="1" lang="pt-BR" sz="1500">
                <a:solidFill>
                  <a:srgbClr val="FFFFFF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QUAL SUA OPINIÃO SOBRE ISSO?</a:t>
            </a:r>
            <a:endParaRPr b="1" i="1" sz="3400">
              <a:solidFill>
                <a:srgbClr val="FFFFFF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6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73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8" name="Google Shape;1808;p73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9" name="Google Shape;1809;p73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0" name="Google Shape;1810;p73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1" name="Google Shape;1811;p73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2" name="Google Shape;1812;p73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3" name="Google Shape;1813;p73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4" name="Google Shape;1814;p73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5" name="Google Shape;1815;p73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6" name="Google Shape;1816;p73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7" name="Google Shape;1817;p73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8" name="Google Shape;1818;p73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9" name="Google Shape;1819;p73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0" name="Google Shape;1820;p73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1" name="Google Shape;1821;p73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2" name="Google Shape;1822;p73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3" name="Google Shape;1823;p73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4" name="Google Shape;1824;p73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5" name="Google Shape;1825;p73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6" name="Google Shape;1826;p73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7" name="Google Shape;1827;p73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8" name="Google Shape;1828;p73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9" name="Google Shape;1829;p73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0" name="Google Shape;1830;p73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1" name="Google Shape;1831;p73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2" name="Google Shape;1832;p73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3" name="Google Shape;1833;p73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4" name="Google Shape;1834;p73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35" name="Google Shape;183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1836" name="Google Shape;1836;p73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Matriz CSD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37" name="Google Shape;183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8" name="Google Shape;1838;p73"/>
          <p:cNvSpPr/>
          <p:nvPr/>
        </p:nvSpPr>
        <p:spPr>
          <a:xfrm>
            <a:off x="1115175" y="1127125"/>
            <a:ext cx="6907500" cy="34368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839" name="Google Shape;1839;p73"/>
          <p:cNvCxnSpPr/>
          <p:nvPr/>
        </p:nvCxnSpPr>
        <p:spPr>
          <a:xfrm>
            <a:off x="5757075" y="1379150"/>
            <a:ext cx="0" cy="31200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40" name="Google Shape;1840;p73"/>
          <p:cNvCxnSpPr/>
          <p:nvPr/>
        </p:nvCxnSpPr>
        <p:spPr>
          <a:xfrm>
            <a:off x="3394875" y="1379150"/>
            <a:ext cx="0" cy="31200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41" name="Google Shape;1841;p73"/>
          <p:cNvSpPr txBox="1"/>
          <p:nvPr/>
        </p:nvSpPr>
        <p:spPr>
          <a:xfrm>
            <a:off x="1161000" y="1161500"/>
            <a:ext cx="22338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latin typeface="Montserrat"/>
                <a:ea typeface="Montserrat"/>
                <a:cs typeface="Montserrat"/>
                <a:sym typeface="Montserrat"/>
              </a:rPr>
              <a:t>Certeza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2" name="Google Shape;1842;p73"/>
          <p:cNvSpPr txBox="1"/>
          <p:nvPr/>
        </p:nvSpPr>
        <p:spPr>
          <a:xfrm>
            <a:off x="3459075" y="1208275"/>
            <a:ext cx="22338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latin typeface="Montserrat"/>
                <a:ea typeface="Montserrat"/>
                <a:cs typeface="Montserrat"/>
                <a:sym typeface="Montserrat"/>
              </a:rPr>
              <a:t>Suposições</a:t>
            </a:r>
            <a:br>
              <a:rPr b="1" lang="pt-BR" sz="20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2000">
                <a:latin typeface="Montserrat"/>
                <a:ea typeface="Montserrat"/>
                <a:cs typeface="Montserrat"/>
                <a:sym typeface="Montserrat"/>
              </a:rPr>
              <a:t>(hipóteses)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3" name="Google Shape;1843;p73"/>
          <p:cNvSpPr txBox="1"/>
          <p:nvPr/>
        </p:nvSpPr>
        <p:spPr>
          <a:xfrm>
            <a:off x="5757075" y="1208275"/>
            <a:ext cx="22338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latin typeface="Montserrat"/>
                <a:ea typeface="Montserrat"/>
                <a:cs typeface="Montserrat"/>
                <a:sym typeface="Montserrat"/>
              </a:rPr>
              <a:t>Dúvidas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4" name="Google Shape;1844;p73"/>
          <p:cNvSpPr/>
          <p:nvPr/>
        </p:nvSpPr>
        <p:spPr>
          <a:xfrm>
            <a:off x="3857343" y="2313775"/>
            <a:ext cx="599400" cy="533400"/>
          </a:xfrm>
          <a:prstGeom prst="rect">
            <a:avLst/>
          </a:prstGeom>
          <a:solidFill>
            <a:srgbClr val="E3F1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5" name="Google Shape;1845;p73"/>
          <p:cNvSpPr/>
          <p:nvPr/>
        </p:nvSpPr>
        <p:spPr>
          <a:xfrm>
            <a:off x="4648643" y="2479663"/>
            <a:ext cx="599400" cy="533400"/>
          </a:xfrm>
          <a:prstGeom prst="rect">
            <a:avLst/>
          </a:prstGeom>
          <a:solidFill>
            <a:srgbClr val="E3F1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6" name="Google Shape;1846;p73"/>
          <p:cNvSpPr/>
          <p:nvPr/>
        </p:nvSpPr>
        <p:spPr>
          <a:xfrm>
            <a:off x="2284018" y="3244970"/>
            <a:ext cx="599400" cy="533400"/>
          </a:xfrm>
          <a:prstGeom prst="rect">
            <a:avLst/>
          </a:prstGeom>
          <a:solidFill>
            <a:srgbClr val="E3F1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7" name="Google Shape;1847;p73"/>
          <p:cNvSpPr/>
          <p:nvPr/>
        </p:nvSpPr>
        <p:spPr>
          <a:xfrm>
            <a:off x="1539268" y="3244974"/>
            <a:ext cx="599400" cy="533400"/>
          </a:xfrm>
          <a:prstGeom prst="rect">
            <a:avLst/>
          </a:prstGeom>
          <a:solidFill>
            <a:srgbClr val="E3F1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8" name="Google Shape;1848;p73"/>
          <p:cNvSpPr/>
          <p:nvPr/>
        </p:nvSpPr>
        <p:spPr>
          <a:xfrm>
            <a:off x="4648643" y="3473570"/>
            <a:ext cx="599400" cy="533400"/>
          </a:xfrm>
          <a:prstGeom prst="rect">
            <a:avLst/>
          </a:prstGeom>
          <a:solidFill>
            <a:srgbClr val="E3F1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9" name="Google Shape;1849;p73"/>
          <p:cNvSpPr/>
          <p:nvPr/>
        </p:nvSpPr>
        <p:spPr>
          <a:xfrm>
            <a:off x="3903893" y="3473574"/>
            <a:ext cx="599400" cy="533400"/>
          </a:xfrm>
          <a:prstGeom prst="rect">
            <a:avLst/>
          </a:prstGeom>
          <a:solidFill>
            <a:srgbClr val="E3F1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0" name="Google Shape;1850;p73"/>
          <p:cNvSpPr/>
          <p:nvPr/>
        </p:nvSpPr>
        <p:spPr>
          <a:xfrm>
            <a:off x="6939893" y="1992088"/>
            <a:ext cx="599400" cy="533400"/>
          </a:xfrm>
          <a:prstGeom prst="rect">
            <a:avLst/>
          </a:prstGeom>
          <a:solidFill>
            <a:srgbClr val="E3F1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1" name="Google Shape;1851;p73"/>
          <p:cNvSpPr/>
          <p:nvPr/>
        </p:nvSpPr>
        <p:spPr>
          <a:xfrm>
            <a:off x="5997293" y="2144488"/>
            <a:ext cx="599400" cy="533400"/>
          </a:xfrm>
          <a:prstGeom prst="rect">
            <a:avLst/>
          </a:prstGeom>
          <a:solidFill>
            <a:srgbClr val="E3F1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2" name="Google Shape;1852;p73"/>
          <p:cNvSpPr/>
          <p:nvPr/>
        </p:nvSpPr>
        <p:spPr>
          <a:xfrm>
            <a:off x="7045568" y="2968338"/>
            <a:ext cx="599400" cy="533400"/>
          </a:xfrm>
          <a:prstGeom prst="rect">
            <a:avLst/>
          </a:prstGeom>
          <a:solidFill>
            <a:srgbClr val="E3F1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3" name="Google Shape;1853;p73"/>
          <p:cNvSpPr/>
          <p:nvPr/>
        </p:nvSpPr>
        <p:spPr>
          <a:xfrm>
            <a:off x="6102968" y="3120738"/>
            <a:ext cx="599400" cy="533400"/>
          </a:xfrm>
          <a:prstGeom prst="rect">
            <a:avLst/>
          </a:prstGeom>
          <a:solidFill>
            <a:srgbClr val="E3F1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4" name="Google Shape;1854;p73"/>
          <p:cNvSpPr/>
          <p:nvPr/>
        </p:nvSpPr>
        <p:spPr>
          <a:xfrm>
            <a:off x="6702368" y="3778370"/>
            <a:ext cx="599400" cy="533400"/>
          </a:xfrm>
          <a:prstGeom prst="rect">
            <a:avLst/>
          </a:prstGeom>
          <a:solidFill>
            <a:srgbClr val="E3F1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4921" y="4319050"/>
            <a:ext cx="1187900" cy="9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0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0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0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0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0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0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0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0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0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0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0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0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0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0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0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0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0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0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0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0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0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0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0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0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0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0"/>
          <p:cNvSpPr txBox="1"/>
          <p:nvPr/>
        </p:nvSpPr>
        <p:spPr>
          <a:xfrm>
            <a:off x="727300" y="1031850"/>
            <a:ext cx="3782100" cy="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ALINHAMENTOS</a:t>
            </a:r>
            <a:endParaRPr b="1" sz="3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1" name="Google Shape;14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3287" y="204338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/>
          <p:nvPr/>
        </p:nvSpPr>
        <p:spPr>
          <a:xfrm>
            <a:off x="2783041" y="1919150"/>
            <a:ext cx="477300" cy="4089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43" name="Google Shape;143;p20"/>
          <p:cNvSpPr/>
          <p:nvPr/>
        </p:nvSpPr>
        <p:spPr>
          <a:xfrm>
            <a:off x="2783041" y="2655752"/>
            <a:ext cx="477300" cy="4089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44" name="Google Shape;144;p20"/>
          <p:cNvSpPr/>
          <p:nvPr/>
        </p:nvSpPr>
        <p:spPr>
          <a:xfrm>
            <a:off x="2783041" y="3329073"/>
            <a:ext cx="477300" cy="4089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45" name="Google Shape;145;p20"/>
          <p:cNvSpPr txBox="1"/>
          <p:nvPr/>
        </p:nvSpPr>
        <p:spPr>
          <a:xfrm>
            <a:off x="3351825" y="1914825"/>
            <a:ext cx="49650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NENHUMA PESSOA TERMINA ESSE MÓDULO FORMADO EM DESENVOLVIMENTO DE PRODUTOS</a:t>
            </a:r>
            <a:endParaRPr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20"/>
          <p:cNvSpPr txBox="1"/>
          <p:nvPr/>
        </p:nvSpPr>
        <p:spPr>
          <a:xfrm>
            <a:off x="3327525" y="2717325"/>
            <a:ext cx="49650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NÃO VAMOS DESENVOLVER UM PRODUTO</a:t>
            </a:r>
            <a:endParaRPr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3351825" y="3301075"/>
            <a:ext cx="49650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NÃO VAMOS ABORDAR FERRAMENTAS COMO XD, FIGMA, INVISION, SKETCH</a:t>
            </a:r>
            <a:endParaRPr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8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p74"/>
          <p:cNvSpPr txBox="1"/>
          <p:nvPr/>
        </p:nvSpPr>
        <p:spPr>
          <a:xfrm>
            <a:off x="194386" y="1376161"/>
            <a:ext cx="3465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b="1" lang="pt-BR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IDEALMENTE BUSCAMOS RESPOSTAS </a:t>
            </a:r>
            <a:br>
              <a:rPr b="1" lang="pt-BR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PARA ESSAS </a:t>
            </a:r>
            <a:r>
              <a:rPr b="1" lang="pt-BR" sz="28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PERGUNTAS:</a:t>
            </a:r>
            <a:endParaRPr sz="19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0" name="Google Shape;1860;p74"/>
          <p:cNvSpPr txBox="1"/>
          <p:nvPr/>
        </p:nvSpPr>
        <p:spPr>
          <a:xfrm>
            <a:off x="4302475" y="1165743"/>
            <a:ext cx="4460100" cy="30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Os usuários vão comprar o produto? vão pagar por ele? </a:t>
            </a:r>
            <a:r>
              <a:rPr b="1"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(Valor)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Os usuários conseguem usar o produto? </a:t>
            </a:r>
            <a:r>
              <a:rPr b="1"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(Usabilidade)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Conseguimos construir o produto </a:t>
            </a:r>
            <a:r>
              <a:rPr b="1"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(Viabilidade técnica)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Os stakeholders irão apoiar? </a:t>
            </a:r>
            <a:r>
              <a:rPr b="1" lang="pt-B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(Viabilidade comercial)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1" name="Google Shape;1861;p74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2" name="Google Shape;1862;p74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3" name="Google Shape;1863;p74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4" name="Google Shape;1864;p74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5" name="Google Shape;1865;p74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6" name="Google Shape;1866;p74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7" name="Google Shape;1867;p74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8" name="Google Shape;1868;p74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9" name="Google Shape;1869;p74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0" name="Google Shape;1870;p74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1" name="Google Shape;1871;p74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2" name="Google Shape;1872;p74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3" name="Google Shape;1873;p74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4" name="Google Shape;1874;p74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5" name="Google Shape;1875;p74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6" name="Google Shape;1876;p74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7" name="Google Shape;1877;p74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8" name="Google Shape;1878;p74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9" name="Google Shape;1879;p74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0" name="Google Shape;1880;p74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1" name="Google Shape;1881;p74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2" name="Google Shape;1882;p74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3" name="Google Shape;1883;p74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4" name="Google Shape;1884;p74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5" name="Google Shape;1885;p74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6" name="Google Shape;1886;p74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7" name="Google Shape;1887;p74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8" name="Google Shape;1888;p74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89" name="Google Shape;188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0" name="Google Shape;1890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1" name="Google Shape;1891;p74"/>
          <p:cNvSpPr/>
          <p:nvPr/>
        </p:nvSpPr>
        <p:spPr>
          <a:xfrm>
            <a:off x="5017375" y="4221243"/>
            <a:ext cx="601800" cy="6018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2" name="Google Shape;1892;p74"/>
          <p:cNvSpPr/>
          <p:nvPr/>
        </p:nvSpPr>
        <p:spPr>
          <a:xfrm>
            <a:off x="3562850" y="1245243"/>
            <a:ext cx="601800" cy="6018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3" name="Google Shape;1893;p74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Risk assessment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7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p75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9" name="Google Shape;1899;p75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0" name="Google Shape;1900;p75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1" name="Google Shape;1901;p75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2" name="Google Shape;1902;p75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3" name="Google Shape;1903;p75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4" name="Google Shape;1904;p75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5" name="Google Shape;1905;p75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6" name="Google Shape;1906;p75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7" name="Google Shape;1907;p75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8" name="Google Shape;1908;p75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9" name="Google Shape;1909;p75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0" name="Google Shape;1910;p75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1" name="Google Shape;1911;p75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2" name="Google Shape;1912;p75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3" name="Google Shape;1913;p75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4" name="Google Shape;1914;p75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5" name="Google Shape;1915;p75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6" name="Google Shape;1916;p75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7" name="Google Shape;1917;p75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8" name="Google Shape;1918;p75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9" name="Google Shape;1919;p75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0" name="Google Shape;1920;p75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1" name="Google Shape;1921;p75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2" name="Google Shape;1922;p75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3" name="Google Shape;1923;p75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4" name="Google Shape;1924;p75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5" name="Google Shape;1925;p75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26" name="Google Shape;192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1927" name="Google Shape;1927;p75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Lean Canvas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28" name="Google Shape;1928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9" name="Google Shape;1929;p75"/>
          <p:cNvPicPr preferRelativeResize="0"/>
          <p:nvPr/>
        </p:nvPicPr>
        <p:blipFill rotWithShape="1">
          <a:blip r:embed="rId5">
            <a:alphaModFix/>
          </a:blip>
          <a:srcRect b="9287" l="5104" r="5649" t="18264"/>
          <a:stretch/>
        </p:blipFill>
        <p:spPr>
          <a:xfrm>
            <a:off x="1312800" y="1015475"/>
            <a:ext cx="6630650" cy="372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3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p76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5" name="Google Shape;1935;p76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6" name="Google Shape;1936;p76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7" name="Google Shape;1937;p76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8" name="Google Shape;1938;p76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9" name="Google Shape;1939;p76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0" name="Google Shape;1940;p76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1" name="Google Shape;1941;p76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2" name="Google Shape;1942;p76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3" name="Google Shape;1943;p76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4" name="Google Shape;1944;p76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5" name="Google Shape;1945;p76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6" name="Google Shape;1946;p76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7" name="Google Shape;1947;p76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8" name="Google Shape;1948;p76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9" name="Google Shape;1949;p76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0" name="Google Shape;1950;p76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1" name="Google Shape;1951;p76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2" name="Google Shape;1952;p76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3" name="Google Shape;1953;p76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4" name="Google Shape;1954;p76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5" name="Google Shape;1955;p76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6" name="Google Shape;1956;p76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7" name="Google Shape;1957;p76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8" name="Google Shape;1958;p76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9" name="Google Shape;1959;p76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0" name="Google Shape;1960;p76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1" name="Google Shape;1961;p76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2" name="Google Shape;196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1963" name="Google Shape;1963;p76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Lean Canvas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64" name="Google Shape;1964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5" name="Google Shape;1965;p76"/>
          <p:cNvPicPr preferRelativeResize="0"/>
          <p:nvPr/>
        </p:nvPicPr>
        <p:blipFill rotWithShape="1">
          <a:blip r:embed="rId5">
            <a:alphaModFix/>
          </a:blip>
          <a:srcRect b="9287" l="5104" r="5649" t="18264"/>
          <a:stretch/>
        </p:blipFill>
        <p:spPr>
          <a:xfrm>
            <a:off x="1312800" y="1015475"/>
            <a:ext cx="6630650" cy="372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66" name="Google Shape;1966;p76"/>
          <p:cNvSpPr/>
          <p:nvPr/>
        </p:nvSpPr>
        <p:spPr>
          <a:xfrm>
            <a:off x="1464200" y="1083650"/>
            <a:ext cx="3149700" cy="2700000"/>
          </a:xfrm>
          <a:prstGeom prst="rect">
            <a:avLst/>
          </a:prstGeom>
          <a:solidFill>
            <a:srgbClr val="FFFFFF">
              <a:alpha val="69270"/>
            </a:srgbClr>
          </a:solidFill>
          <a:ln cap="flat" cmpd="sng" w="28575">
            <a:solidFill>
              <a:srgbClr val="011C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500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Feasibility</a:t>
            </a:r>
            <a:endParaRPr b="1" sz="2500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7" name="Google Shape;1967;p76"/>
          <p:cNvSpPr/>
          <p:nvPr/>
        </p:nvSpPr>
        <p:spPr>
          <a:xfrm>
            <a:off x="4667039" y="1083650"/>
            <a:ext cx="3210300" cy="2700000"/>
          </a:xfrm>
          <a:prstGeom prst="rect">
            <a:avLst/>
          </a:prstGeom>
          <a:solidFill>
            <a:srgbClr val="FFFFFF">
              <a:alpha val="69270"/>
            </a:srgbClr>
          </a:solidFill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500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Desirability</a:t>
            </a:r>
            <a:endParaRPr b="1" sz="2500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8" name="Google Shape;1968;p76"/>
          <p:cNvSpPr/>
          <p:nvPr/>
        </p:nvSpPr>
        <p:spPr>
          <a:xfrm>
            <a:off x="1464195" y="3795111"/>
            <a:ext cx="6410400" cy="890100"/>
          </a:xfrm>
          <a:prstGeom prst="rect">
            <a:avLst/>
          </a:prstGeom>
          <a:solidFill>
            <a:srgbClr val="FFFFFF">
              <a:alpha val="69270"/>
            </a:srgbClr>
          </a:solidFill>
          <a:ln cap="flat" cmpd="sng" w="28575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500">
                <a:solidFill>
                  <a:srgbClr val="A64D79"/>
                </a:solidFill>
                <a:latin typeface="Montserrat"/>
                <a:ea typeface="Montserrat"/>
                <a:cs typeface="Montserrat"/>
                <a:sym typeface="Montserrat"/>
              </a:rPr>
              <a:t>Viability</a:t>
            </a:r>
            <a:endParaRPr b="1" sz="2500">
              <a:solidFill>
                <a:srgbClr val="A64D7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2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Google Shape;1973;p77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4" name="Google Shape;1974;p77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5" name="Google Shape;1975;p77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6" name="Google Shape;1976;p77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7" name="Google Shape;1977;p77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8" name="Google Shape;1978;p77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9" name="Google Shape;1979;p77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0" name="Google Shape;1980;p77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1" name="Google Shape;1981;p77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2" name="Google Shape;1982;p77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3" name="Google Shape;1983;p77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4" name="Google Shape;1984;p77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5" name="Google Shape;1985;p77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6" name="Google Shape;1986;p77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7" name="Google Shape;1987;p77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8" name="Google Shape;1988;p77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9" name="Google Shape;1989;p77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0" name="Google Shape;1990;p77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1" name="Google Shape;1991;p77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2" name="Google Shape;1992;p77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3" name="Google Shape;1993;p77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4" name="Google Shape;1994;p77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5" name="Google Shape;1995;p77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6" name="Google Shape;1996;p77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7" name="Google Shape;1997;p77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8" name="Google Shape;1998;p77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9" name="Google Shape;1999;p77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0" name="Google Shape;2000;p77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01" name="Google Shape;2001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002" name="Google Shape;2002;p77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Customer letter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03" name="Google Shape;2003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4" name="Google Shape;2004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3124" y="1230681"/>
            <a:ext cx="6950150" cy="322845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7200000" dist="1905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8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Google Shape;2009;p78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0" name="Google Shape;2010;p78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1" name="Google Shape;2011;p78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2" name="Google Shape;2012;p78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3" name="Google Shape;2013;p78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4" name="Google Shape;2014;p78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5" name="Google Shape;2015;p78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6" name="Google Shape;2016;p78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7" name="Google Shape;2017;p78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8" name="Google Shape;2018;p78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9" name="Google Shape;2019;p78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0" name="Google Shape;2020;p78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1" name="Google Shape;2021;p78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2" name="Google Shape;2022;p78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3" name="Google Shape;2023;p78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4" name="Google Shape;2024;p78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5" name="Google Shape;2025;p78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6" name="Google Shape;2026;p78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7" name="Google Shape;2027;p78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8" name="Google Shape;2028;p78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9" name="Google Shape;2029;p78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0" name="Google Shape;2030;p78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1" name="Google Shape;2031;p78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2" name="Google Shape;2032;p78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3" name="Google Shape;2033;p78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4" name="Google Shape;2034;p78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5" name="Google Shape;2035;p78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6" name="Google Shape;2036;p78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7" name="Google Shape;203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038" name="Google Shape;2038;p78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É 	/ NÃO É / FAZ / NÃO FAZ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39" name="Google Shape;2039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0" name="Google Shape;2040;p78"/>
          <p:cNvCxnSpPr/>
          <p:nvPr/>
        </p:nvCxnSpPr>
        <p:spPr>
          <a:xfrm>
            <a:off x="4288680" y="1216100"/>
            <a:ext cx="0" cy="3802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41" name="Google Shape;2041;p78"/>
          <p:cNvSpPr/>
          <p:nvPr/>
        </p:nvSpPr>
        <p:spPr>
          <a:xfrm>
            <a:off x="4771743" y="1863325"/>
            <a:ext cx="599400" cy="533400"/>
          </a:xfrm>
          <a:prstGeom prst="rect">
            <a:avLst/>
          </a:prstGeom>
          <a:solidFill>
            <a:srgbClr val="E3F1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2" name="Google Shape;2042;p78"/>
          <p:cNvSpPr/>
          <p:nvPr/>
        </p:nvSpPr>
        <p:spPr>
          <a:xfrm>
            <a:off x="5563043" y="2029213"/>
            <a:ext cx="599400" cy="533400"/>
          </a:xfrm>
          <a:prstGeom prst="rect">
            <a:avLst/>
          </a:prstGeom>
          <a:solidFill>
            <a:srgbClr val="E3F1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3" name="Google Shape;2043;p78"/>
          <p:cNvSpPr/>
          <p:nvPr/>
        </p:nvSpPr>
        <p:spPr>
          <a:xfrm>
            <a:off x="3220993" y="1946270"/>
            <a:ext cx="599400" cy="533400"/>
          </a:xfrm>
          <a:prstGeom prst="rect">
            <a:avLst/>
          </a:prstGeom>
          <a:solidFill>
            <a:srgbClr val="E3F1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4" name="Google Shape;2044;p78"/>
          <p:cNvSpPr/>
          <p:nvPr/>
        </p:nvSpPr>
        <p:spPr>
          <a:xfrm>
            <a:off x="2476243" y="1946274"/>
            <a:ext cx="599400" cy="533400"/>
          </a:xfrm>
          <a:prstGeom prst="rect">
            <a:avLst/>
          </a:prstGeom>
          <a:solidFill>
            <a:srgbClr val="E3F1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5" name="Google Shape;2045;p78"/>
          <p:cNvSpPr/>
          <p:nvPr/>
        </p:nvSpPr>
        <p:spPr>
          <a:xfrm>
            <a:off x="3264968" y="3612595"/>
            <a:ext cx="599400" cy="533400"/>
          </a:xfrm>
          <a:prstGeom prst="rect">
            <a:avLst/>
          </a:prstGeom>
          <a:solidFill>
            <a:srgbClr val="E3F1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6" name="Google Shape;2046;p78"/>
          <p:cNvSpPr/>
          <p:nvPr/>
        </p:nvSpPr>
        <p:spPr>
          <a:xfrm>
            <a:off x="2520218" y="3612599"/>
            <a:ext cx="599400" cy="533400"/>
          </a:xfrm>
          <a:prstGeom prst="rect">
            <a:avLst/>
          </a:prstGeom>
          <a:solidFill>
            <a:srgbClr val="E3F1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7" name="Google Shape;2047;p78"/>
          <p:cNvSpPr/>
          <p:nvPr/>
        </p:nvSpPr>
        <p:spPr>
          <a:xfrm>
            <a:off x="2476243" y="4298388"/>
            <a:ext cx="599400" cy="533400"/>
          </a:xfrm>
          <a:prstGeom prst="rect">
            <a:avLst/>
          </a:prstGeom>
          <a:solidFill>
            <a:srgbClr val="E3F1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8" name="Google Shape;2048;p78"/>
          <p:cNvSpPr/>
          <p:nvPr/>
        </p:nvSpPr>
        <p:spPr>
          <a:xfrm>
            <a:off x="6322493" y="1495813"/>
            <a:ext cx="599400" cy="533400"/>
          </a:xfrm>
          <a:prstGeom prst="rect">
            <a:avLst/>
          </a:prstGeom>
          <a:solidFill>
            <a:srgbClr val="E3F1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9" name="Google Shape;2049;p78"/>
          <p:cNvSpPr/>
          <p:nvPr/>
        </p:nvSpPr>
        <p:spPr>
          <a:xfrm>
            <a:off x="5943768" y="3612588"/>
            <a:ext cx="599400" cy="533400"/>
          </a:xfrm>
          <a:prstGeom prst="rect">
            <a:avLst/>
          </a:prstGeom>
          <a:solidFill>
            <a:srgbClr val="E3F1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0" name="Google Shape;2050;p78"/>
          <p:cNvSpPr/>
          <p:nvPr/>
        </p:nvSpPr>
        <p:spPr>
          <a:xfrm>
            <a:off x="5001168" y="3764988"/>
            <a:ext cx="599400" cy="533400"/>
          </a:xfrm>
          <a:prstGeom prst="rect">
            <a:avLst/>
          </a:prstGeom>
          <a:solidFill>
            <a:srgbClr val="E3F1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1" name="Google Shape;2051;p78"/>
          <p:cNvSpPr/>
          <p:nvPr/>
        </p:nvSpPr>
        <p:spPr>
          <a:xfrm>
            <a:off x="5600568" y="4422620"/>
            <a:ext cx="599400" cy="533400"/>
          </a:xfrm>
          <a:prstGeom prst="rect">
            <a:avLst/>
          </a:prstGeom>
          <a:solidFill>
            <a:srgbClr val="E3F1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Post-it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052" name="Google Shape;2052;p78"/>
          <p:cNvCxnSpPr/>
          <p:nvPr/>
        </p:nvCxnSpPr>
        <p:spPr>
          <a:xfrm>
            <a:off x="1524275" y="2933191"/>
            <a:ext cx="57273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53" name="Google Shape;2053;p78"/>
          <p:cNvSpPr txBox="1"/>
          <p:nvPr/>
        </p:nvSpPr>
        <p:spPr>
          <a:xfrm>
            <a:off x="4321046" y="1121325"/>
            <a:ext cx="243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Não é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4" name="Google Shape;2054;p78"/>
          <p:cNvSpPr txBox="1"/>
          <p:nvPr/>
        </p:nvSpPr>
        <p:spPr>
          <a:xfrm>
            <a:off x="1604971" y="1162800"/>
            <a:ext cx="2553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É</a:t>
            </a:r>
            <a:endParaRPr/>
          </a:p>
        </p:txBody>
      </p:sp>
      <p:sp>
        <p:nvSpPr>
          <p:cNvPr id="2055" name="Google Shape;2055;p78"/>
          <p:cNvSpPr txBox="1"/>
          <p:nvPr/>
        </p:nvSpPr>
        <p:spPr>
          <a:xfrm>
            <a:off x="4321046" y="2880103"/>
            <a:ext cx="243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Não faz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6" name="Google Shape;2056;p78"/>
          <p:cNvSpPr txBox="1"/>
          <p:nvPr/>
        </p:nvSpPr>
        <p:spPr>
          <a:xfrm>
            <a:off x="1604971" y="2921578"/>
            <a:ext cx="2553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Faz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0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Google Shape;206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8700" y="3987000"/>
            <a:ext cx="2155300" cy="1156502"/>
          </a:xfrm>
          <a:prstGeom prst="rect">
            <a:avLst/>
          </a:prstGeom>
          <a:noFill/>
          <a:ln>
            <a:noFill/>
          </a:ln>
        </p:spPr>
      </p:pic>
      <p:sp>
        <p:nvSpPr>
          <p:cNvPr id="2062" name="Google Shape;2062;p79"/>
          <p:cNvSpPr txBox="1"/>
          <p:nvPr/>
        </p:nvSpPr>
        <p:spPr>
          <a:xfrm>
            <a:off x="226918" y="1638300"/>
            <a:ext cx="40209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900"/>
              </a:spcBef>
              <a:spcAft>
                <a:spcPts val="0"/>
              </a:spcAft>
              <a:buNone/>
            </a:pPr>
            <a:r>
              <a:rPr b="1" lang="pt-BR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entrega é a inclinação natural da maioria das equipes, especialmente aquelas que</a:t>
            </a:r>
            <a:r>
              <a:rPr b="1" lang="pt-BR" sz="22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 procuram construir rapidamente</a:t>
            </a:r>
            <a:r>
              <a:rPr lang="pt-BR" sz="2200">
                <a:solidFill>
                  <a:srgbClr val="292929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3" name="Google Shape;2063;p79"/>
          <p:cNvSpPr/>
          <p:nvPr/>
        </p:nvSpPr>
        <p:spPr>
          <a:xfrm>
            <a:off x="4070075" y="1113200"/>
            <a:ext cx="3336600" cy="3336600"/>
          </a:xfrm>
          <a:prstGeom prst="ellipse">
            <a:avLst/>
          </a:prstGeom>
          <a:solidFill>
            <a:srgbClr val="011CE7">
              <a:alpha val="61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DELIVERY</a:t>
            </a:r>
            <a:endParaRPr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4" name="Google Shape;2064;p79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5" name="Google Shape;2065;p79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6" name="Google Shape;2066;p79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7" name="Google Shape;2067;p79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8" name="Google Shape;2068;p79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9" name="Google Shape;2069;p79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0" name="Google Shape;2070;p79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1" name="Google Shape;2071;p79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2" name="Google Shape;2072;p79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3" name="Google Shape;2073;p79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4" name="Google Shape;2074;p79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5" name="Google Shape;2075;p79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6" name="Google Shape;2076;p79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7" name="Google Shape;2077;p79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8" name="Google Shape;2078;p79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9" name="Google Shape;2079;p79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0" name="Google Shape;2080;p79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1" name="Google Shape;2081;p79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2" name="Google Shape;2082;p79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3" name="Google Shape;2083;p79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4" name="Google Shape;2084;p79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5" name="Google Shape;2085;p79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6" name="Google Shape;2086;p79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7" name="Google Shape;2087;p79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8" name="Google Shape;2088;p79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9" name="Google Shape;2089;p79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0" name="Google Shape;2090;p79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1" name="Google Shape;2091;p79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92" name="Google Shape;2092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6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80"/>
          <p:cNvSpPr/>
          <p:nvPr/>
        </p:nvSpPr>
        <p:spPr>
          <a:xfrm>
            <a:off x="1916725" y="2052450"/>
            <a:ext cx="576900" cy="5769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8" name="Google Shape;2098;p80"/>
          <p:cNvSpPr/>
          <p:nvPr/>
        </p:nvSpPr>
        <p:spPr>
          <a:xfrm>
            <a:off x="1873100" y="3410100"/>
            <a:ext cx="576900" cy="5769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99" name="Google Shape;209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8700" y="3987000"/>
            <a:ext cx="2155300" cy="1156502"/>
          </a:xfrm>
          <a:prstGeom prst="rect">
            <a:avLst/>
          </a:prstGeom>
          <a:noFill/>
          <a:ln>
            <a:noFill/>
          </a:ln>
        </p:spPr>
      </p:pic>
      <p:sp>
        <p:nvSpPr>
          <p:cNvPr id="2100" name="Google Shape;2100;p80"/>
          <p:cNvSpPr txBox="1"/>
          <p:nvPr/>
        </p:nvSpPr>
        <p:spPr>
          <a:xfrm>
            <a:off x="1090100" y="654950"/>
            <a:ext cx="3057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900"/>
              </a:spcBef>
              <a:spcAft>
                <a:spcPts val="0"/>
              </a:spcAft>
              <a:buNone/>
            </a:pPr>
            <a:r>
              <a:rPr b="1" lang="pt-BR" sz="27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PERGUNTAS</a:t>
            </a:r>
            <a:endParaRPr b="1" sz="2900">
              <a:solidFill>
                <a:srgbClr val="29292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1" name="Google Shape;2101;p80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2" name="Google Shape;2102;p80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3" name="Google Shape;2103;p80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4" name="Google Shape;2104;p80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5" name="Google Shape;2105;p80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6" name="Google Shape;2106;p80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7" name="Google Shape;2107;p80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8" name="Google Shape;2108;p80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9" name="Google Shape;2109;p80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0" name="Google Shape;2110;p80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1" name="Google Shape;2111;p80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2" name="Google Shape;2112;p80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3" name="Google Shape;2113;p80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4" name="Google Shape;2114;p80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5" name="Google Shape;2115;p80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6" name="Google Shape;2116;p80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7" name="Google Shape;2117;p80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8" name="Google Shape;2118;p80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9" name="Google Shape;2119;p80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0" name="Google Shape;2120;p80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1" name="Google Shape;2121;p80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2" name="Google Shape;2122;p80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3" name="Google Shape;2123;p80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4" name="Google Shape;2124;p80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5" name="Google Shape;2125;p80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6" name="Google Shape;2126;p80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7" name="Google Shape;2127;p80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8" name="Google Shape;2128;p80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29" name="Google Shape;2129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130" name="Google Shape;2130;p80"/>
          <p:cNvSpPr txBox="1"/>
          <p:nvPr/>
        </p:nvSpPr>
        <p:spPr>
          <a:xfrm>
            <a:off x="2119700" y="1568550"/>
            <a:ext cx="5216400" cy="26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Descrições de design de software (como isso funcionará, exatamente?)</a:t>
            </a:r>
            <a:endParaRPr b="1"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70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Protótipos (como deveria ser?)</a:t>
            </a:r>
            <a:endParaRPr b="1"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70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Avaliações de design (todos concordamos em como isso funciona?)</a:t>
            </a:r>
            <a:endParaRPr b="1"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4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5" name="Google Shape;213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8700" y="3987000"/>
            <a:ext cx="2155300" cy="1156502"/>
          </a:xfrm>
          <a:prstGeom prst="rect">
            <a:avLst/>
          </a:prstGeom>
          <a:noFill/>
          <a:ln>
            <a:noFill/>
          </a:ln>
        </p:spPr>
      </p:pic>
      <p:sp>
        <p:nvSpPr>
          <p:cNvPr id="2136" name="Google Shape;2136;p81"/>
          <p:cNvSpPr txBox="1"/>
          <p:nvPr/>
        </p:nvSpPr>
        <p:spPr>
          <a:xfrm>
            <a:off x="1311375" y="1442650"/>
            <a:ext cx="6512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292929"/>
                </a:solidFill>
                <a:latin typeface="Montserrat"/>
                <a:ea typeface="Montserrat"/>
                <a:cs typeface="Montserrat"/>
                <a:sym typeface="Montserrat"/>
              </a:rPr>
              <a:t>A entrega é orientada tanto pelo projeto quanto pelo engenheiro; é uma parceria que garante que ambas as partes trabalhem juntas para </a:t>
            </a:r>
            <a:r>
              <a:rPr b="1" lang="pt-BR" sz="24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criar uma experiência de produto incrível</a:t>
            </a:r>
            <a:endParaRPr b="1" sz="2400">
              <a:solidFill>
                <a:srgbClr val="29292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7" name="Google Shape;2137;p81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8" name="Google Shape;2138;p81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9" name="Google Shape;2139;p81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0" name="Google Shape;2140;p81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1" name="Google Shape;2141;p81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2" name="Google Shape;2142;p81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3" name="Google Shape;2143;p81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4" name="Google Shape;2144;p81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5" name="Google Shape;2145;p81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6" name="Google Shape;2146;p81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7" name="Google Shape;2147;p81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8" name="Google Shape;2148;p81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9" name="Google Shape;2149;p81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0" name="Google Shape;2150;p81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1" name="Google Shape;2151;p81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2" name="Google Shape;2152;p81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3" name="Google Shape;2153;p81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4" name="Google Shape;2154;p81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5" name="Google Shape;2155;p81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6" name="Google Shape;2156;p81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7" name="Google Shape;2157;p81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8" name="Google Shape;2158;p81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9" name="Google Shape;2159;p81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0" name="Google Shape;2160;p81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1" name="Google Shape;2161;p81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2" name="Google Shape;2162;p81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3" name="Google Shape;2163;p81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4" name="Google Shape;2164;p81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65" name="Google Shape;2165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69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Google Shape;2170;p82"/>
          <p:cNvSpPr txBox="1"/>
          <p:nvPr/>
        </p:nvSpPr>
        <p:spPr>
          <a:xfrm>
            <a:off x="622225" y="2429125"/>
            <a:ext cx="30375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LEMBRE-SE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71" name="Google Shape;2171;p82"/>
          <p:cNvSpPr txBox="1"/>
          <p:nvPr/>
        </p:nvSpPr>
        <p:spPr>
          <a:xfrm>
            <a:off x="8570525" y="1587300"/>
            <a:ext cx="31275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72" name="Google Shape;2172;p82"/>
          <p:cNvSpPr txBox="1"/>
          <p:nvPr/>
        </p:nvSpPr>
        <p:spPr>
          <a:xfrm>
            <a:off x="3899025" y="1296025"/>
            <a:ext cx="46716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Invista na descoberta que levará a equipe a construir o produto certo.</a:t>
            </a:r>
            <a:endParaRPr b="1"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173" name="Google Shape;2173;p82"/>
          <p:cNvCxnSpPr/>
          <p:nvPr/>
        </p:nvCxnSpPr>
        <p:spPr>
          <a:xfrm>
            <a:off x="3741275" y="1486250"/>
            <a:ext cx="0" cy="22272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7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Google Shape;2178;p83"/>
          <p:cNvSpPr/>
          <p:nvPr/>
        </p:nvSpPr>
        <p:spPr>
          <a:xfrm>
            <a:off x="1561643" y="2440955"/>
            <a:ext cx="3213900" cy="813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9" name="Google Shape;2179;p83"/>
          <p:cNvSpPr/>
          <p:nvPr/>
        </p:nvSpPr>
        <p:spPr>
          <a:xfrm>
            <a:off x="4766815" y="2440955"/>
            <a:ext cx="1376400" cy="813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0" name="Google Shape;2180;p83"/>
          <p:cNvSpPr/>
          <p:nvPr/>
        </p:nvSpPr>
        <p:spPr>
          <a:xfrm>
            <a:off x="1561643" y="3641622"/>
            <a:ext cx="869700" cy="813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1" name="Google Shape;2181;p83"/>
          <p:cNvSpPr/>
          <p:nvPr/>
        </p:nvSpPr>
        <p:spPr>
          <a:xfrm>
            <a:off x="2431342" y="3641622"/>
            <a:ext cx="3711900" cy="8139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2" name="Google Shape;2182;p83"/>
          <p:cNvSpPr txBox="1"/>
          <p:nvPr/>
        </p:nvSpPr>
        <p:spPr>
          <a:xfrm>
            <a:off x="639432" y="1496132"/>
            <a:ext cx="948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Montserrat"/>
                <a:ea typeface="Montserrat"/>
                <a:cs typeface="Montserrat"/>
                <a:sym typeface="Montserrat"/>
              </a:rPr>
              <a:t>Ideias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83" name="Google Shape;2183;p83"/>
          <p:cNvSpPr txBox="1"/>
          <p:nvPr/>
        </p:nvSpPr>
        <p:spPr>
          <a:xfrm>
            <a:off x="81225" y="2644950"/>
            <a:ext cx="14664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Montserrat"/>
                <a:ea typeface="Montserrat"/>
                <a:cs typeface="Montserrat"/>
                <a:sym typeface="Montserrat"/>
              </a:rPr>
              <a:t>Discovery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MVPs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84" name="Google Shape;2184;p83"/>
          <p:cNvSpPr txBox="1"/>
          <p:nvPr/>
        </p:nvSpPr>
        <p:spPr>
          <a:xfrm>
            <a:off x="81225" y="3854674"/>
            <a:ext cx="14664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Montserrat"/>
                <a:ea typeface="Montserrat"/>
                <a:cs typeface="Montserrat"/>
                <a:sym typeface="Montserrat"/>
              </a:rPr>
              <a:t>Delivery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MVPs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185" name="Google Shape;2185;p83"/>
          <p:cNvCxnSpPr/>
          <p:nvPr/>
        </p:nvCxnSpPr>
        <p:spPr>
          <a:xfrm>
            <a:off x="1561643" y="1054613"/>
            <a:ext cx="0" cy="10773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86" name="Google Shape;2186;p83"/>
          <p:cNvCxnSpPr/>
          <p:nvPr/>
        </p:nvCxnSpPr>
        <p:spPr>
          <a:xfrm>
            <a:off x="1561643" y="2295084"/>
            <a:ext cx="0" cy="10773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87" name="Google Shape;2187;p83"/>
          <p:cNvCxnSpPr/>
          <p:nvPr/>
        </p:nvCxnSpPr>
        <p:spPr>
          <a:xfrm>
            <a:off x="2431316" y="3510011"/>
            <a:ext cx="0" cy="10773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88" name="Google Shape;2188;p83"/>
          <p:cNvCxnSpPr/>
          <p:nvPr/>
        </p:nvCxnSpPr>
        <p:spPr>
          <a:xfrm>
            <a:off x="4766815" y="2295084"/>
            <a:ext cx="0" cy="10773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89" name="Google Shape;2189;p83"/>
          <p:cNvCxnSpPr/>
          <p:nvPr/>
        </p:nvCxnSpPr>
        <p:spPr>
          <a:xfrm>
            <a:off x="4766815" y="3510011"/>
            <a:ext cx="0" cy="10773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90" name="Google Shape;2190;p83"/>
          <p:cNvCxnSpPr/>
          <p:nvPr/>
        </p:nvCxnSpPr>
        <p:spPr>
          <a:xfrm>
            <a:off x="6143219" y="3510011"/>
            <a:ext cx="0" cy="10773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91" name="Google Shape;2191;p83"/>
          <p:cNvCxnSpPr/>
          <p:nvPr/>
        </p:nvCxnSpPr>
        <p:spPr>
          <a:xfrm>
            <a:off x="5106671" y="3633420"/>
            <a:ext cx="0" cy="8304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92" name="Google Shape;2192;p83"/>
          <p:cNvCxnSpPr/>
          <p:nvPr/>
        </p:nvCxnSpPr>
        <p:spPr>
          <a:xfrm>
            <a:off x="5455365" y="3633420"/>
            <a:ext cx="0" cy="8304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93" name="Google Shape;2193;p83"/>
          <p:cNvCxnSpPr/>
          <p:nvPr/>
        </p:nvCxnSpPr>
        <p:spPr>
          <a:xfrm>
            <a:off x="5795221" y="3633420"/>
            <a:ext cx="0" cy="8304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94" name="Google Shape;2194;p83"/>
          <p:cNvSpPr txBox="1"/>
          <p:nvPr/>
        </p:nvSpPr>
        <p:spPr>
          <a:xfrm>
            <a:off x="1588182" y="1044543"/>
            <a:ext cx="3711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Montserrat"/>
                <a:ea typeface="Montserrat"/>
                <a:cs typeface="Montserrat"/>
                <a:sym typeface="Montserrat"/>
              </a:rPr>
              <a:t>Analytics (Quant)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Montserrat"/>
                <a:ea typeface="Montserrat"/>
                <a:cs typeface="Montserrat"/>
                <a:sym typeface="Montserrat"/>
              </a:rPr>
              <a:t>Success Feedback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Montserrat"/>
                <a:ea typeface="Montserrat"/>
                <a:cs typeface="Montserrat"/>
                <a:sym typeface="Montserrat"/>
              </a:rPr>
              <a:t>Hipóteses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Montserrat"/>
                <a:ea typeface="Montserrat"/>
                <a:cs typeface="Montserrat"/>
                <a:sym typeface="Montserrat"/>
              </a:rPr>
              <a:t>Backlog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Montserrat"/>
                <a:ea typeface="Montserrat"/>
                <a:cs typeface="Montserrat"/>
                <a:sym typeface="Montserrat"/>
              </a:rPr>
              <a:t>Pesquisa de mercado e com consumidor (Quali)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95" name="Google Shape;2195;p83"/>
          <p:cNvSpPr txBox="1"/>
          <p:nvPr/>
        </p:nvSpPr>
        <p:spPr>
          <a:xfrm>
            <a:off x="1680793" y="2626689"/>
            <a:ext cx="4640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Visão -&gt; Pesquisa com consumidor e Validação</a:t>
            </a:r>
            <a:endParaRPr b="1"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96" name="Google Shape;2196;p83"/>
          <p:cNvSpPr/>
          <p:nvPr/>
        </p:nvSpPr>
        <p:spPr>
          <a:xfrm>
            <a:off x="1729428" y="2979584"/>
            <a:ext cx="856200" cy="229500"/>
          </a:xfrm>
          <a:prstGeom prst="roundRect">
            <a:avLst>
              <a:gd fmla="val 50000" name="adj"/>
            </a:avLst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Plano de Pesquisa</a:t>
            </a:r>
            <a:endParaRPr sz="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97" name="Google Shape;2197;p83"/>
          <p:cNvSpPr/>
          <p:nvPr/>
        </p:nvSpPr>
        <p:spPr>
          <a:xfrm>
            <a:off x="2643237" y="2979584"/>
            <a:ext cx="684600" cy="229500"/>
          </a:xfrm>
          <a:prstGeom prst="roundRect">
            <a:avLst>
              <a:gd fmla="val 50000" name="adj"/>
            </a:avLst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Insight Chave</a:t>
            </a:r>
            <a:endParaRPr sz="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98" name="Google Shape;2198;p83"/>
          <p:cNvSpPr/>
          <p:nvPr/>
        </p:nvSpPr>
        <p:spPr>
          <a:xfrm>
            <a:off x="3385430" y="2979584"/>
            <a:ext cx="498600" cy="229500"/>
          </a:xfrm>
          <a:prstGeom prst="roundRect">
            <a:avLst>
              <a:gd fmla="val 50000" name="adj"/>
            </a:avLst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PRD</a:t>
            </a:r>
            <a:endParaRPr sz="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99" name="Google Shape;2199;p83"/>
          <p:cNvSpPr/>
          <p:nvPr/>
        </p:nvSpPr>
        <p:spPr>
          <a:xfrm>
            <a:off x="3941546" y="2979584"/>
            <a:ext cx="785700" cy="229500"/>
          </a:xfrm>
          <a:prstGeom prst="roundRect">
            <a:avLst>
              <a:gd fmla="val 50000" name="adj"/>
            </a:avLst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Revisão do produto</a:t>
            </a:r>
            <a:endParaRPr sz="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0" name="Google Shape;2200;p83"/>
          <p:cNvSpPr/>
          <p:nvPr/>
        </p:nvSpPr>
        <p:spPr>
          <a:xfrm>
            <a:off x="2519477" y="4158316"/>
            <a:ext cx="498600" cy="229500"/>
          </a:xfrm>
          <a:prstGeom prst="roundRect">
            <a:avLst>
              <a:gd fmla="val 50000" name="adj"/>
            </a:avLst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SDD</a:t>
            </a:r>
            <a:endParaRPr sz="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1" name="Google Shape;2201;p83"/>
          <p:cNvSpPr/>
          <p:nvPr/>
        </p:nvSpPr>
        <p:spPr>
          <a:xfrm>
            <a:off x="3053555" y="4158316"/>
            <a:ext cx="729300" cy="229500"/>
          </a:xfrm>
          <a:prstGeom prst="roundRect">
            <a:avLst>
              <a:gd fmla="val 50000" name="adj"/>
            </a:avLst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Design Spee</a:t>
            </a:r>
            <a:endParaRPr sz="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2" name="Google Shape;2202;p83"/>
          <p:cNvSpPr/>
          <p:nvPr/>
        </p:nvSpPr>
        <p:spPr>
          <a:xfrm>
            <a:off x="3843767" y="4158316"/>
            <a:ext cx="785700" cy="229500"/>
          </a:xfrm>
          <a:prstGeom prst="roundRect">
            <a:avLst>
              <a:gd fmla="val 50000" name="adj"/>
            </a:avLst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Design Review</a:t>
            </a:r>
            <a:endParaRPr sz="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3" name="Google Shape;2203;p83"/>
          <p:cNvSpPr txBox="1"/>
          <p:nvPr/>
        </p:nvSpPr>
        <p:spPr>
          <a:xfrm rot="-5400000">
            <a:off x="4469536" y="3928840"/>
            <a:ext cx="922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latin typeface="Montserrat"/>
                <a:ea typeface="Montserrat"/>
                <a:cs typeface="Montserrat"/>
                <a:sym typeface="Montserrat"/>
              </a:rPr>
              <a:t>Parte 1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4" name="Google Shape;2204;p83"/>
          <p:cNvSpPr txBox="1"/>
          <p:nvPr/>
        </p:nvSpPr>
        <p:spPr>
          <a:xfrm rot="-5400000">
            <a:off x="4808107" y="3928840"/>
            <a:ext cx="922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latin typeface="Montserrat"/>
                <a:ea typeface="Montserrat"/>
                <a:cs typeface="Montserrat"/>
                <a:sym typeface="Montserrat"/>
              </a:rPr>
              <a:t>Parte 2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5" name="Google Shape;2205;p83"/>
          <p:cNvSpPr txBox="1"/>
          <p:nvPr/>
        </p:nvSpPr>
        <p:spPr>
          <a:xfrm rot="-5400000">
            <a:off x="5152034" y="3928840"/>
            <a:ext cx="922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latin typeface="Montserrat"/>
                <a:ea typeface="Montserrat"/>
                <a:cs typeface="Montserrat"/>
                <a:sym typeface="Montserrat"/>
              </a:rPr>
              <a:t>Parte3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6" name="Google Shape;2206;p83"/>
          <p:cNvSpPr txBox="1"/>
          <p:nvPr/>
        </p:nvSpPr>
        <p:spPr>
          <a:xfrm rot="-5400000">
            <a:off x="5495371" y="3928840"/>
            <a:ext cx="922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latin typeface="Montserrat"/>
                <a:ea typeface="Montserrat"/>
                <a:cs typeface="Montserrat"/>
                <a:sym typeface="Montserrat"/>
              </a:rPr>
              <a:t>Parte 4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07" name="Google Shape;2207;p83"/>
          <p:cNvCxnSpPr/>
          <p:nvPr/>
        </p:nvCxnSpPr>
        <p:spPr>
          <a:xfrm>
            <a:off x="1879538" y="2017112"/>
            <a:ext cx="715500" cy="2385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08" name="Google Shape;2208;p83"/>
          <p:cNvCxnSpPr/>
          <p:nvPr/>
        </p:nvCxnSpPr>
        <p:spPr>
          <a:xfrm>
            <a:off x="2838929" y="2017112"/>
            <a:ext cx="715500" cy="2385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09" name="Google Shape;2209;p83"/>
          <p:cNvCxnSpPr/>
          <p:nvPr/>
        </p:nvCxnSpPr>
        <p:spPr>
          <a:xfrm>
            <a:off x="1927852" y="3263280"/>
            <a:ext cx="715500" cy="2385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10" name="Google Shape;2210;p83"/>
          <p:cNvCxnSpPr/>
          <p:nvPr/>
        </p:nvCxnSpPr>
        <p:spPr>
          <a:xfrm>
            <a:off x="2965310" y="3263280"/>
            <a:ext cx="715500" cy="2385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11" name="Google Shape;2211;p83"/>
          <p:cNvCxnSpPr/>
          <p:nvPr/>
        </p:nvCxnSpPr>
        <p:spPr>
          <a:xfrm>
            <a:off x="4002755" y="3263280"/>
            <a:ext cx="715500" cy="2385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12" name="Google Shape;2212;p83"/>
          <p:cNvCxnSpPr/>
          <p:nvPr/>
        </p:nvCxnSpPr>
        <p:spPr>
          <a:xfrm rot="10800000">
            <a:off x="3901653" y="3438688"/>
            <a:ext cx="794700" cy="2385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13" name="Google Shape;2213;p83"/>
          <p:cNvCxnSpPr/>
          <p:nvPr/>
        </p:nvCxnSpPr>
        <p:spPr>
          <a:xfrm rot="10800000">
            <a:off x="4917311" y="3438688"/>
            <a:ext cx="794700" cy="2385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14" name="Google Shape;2214;p83"/>
          <p:cNvSpPr txBox="1"/>
          <p:nvPr/>
        </p:nvSpPr>
        <p:spPr>
          <a:xfrm>
            <a:off x="2417907" y="3622518"/>
            <a:ext cx="1615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latin typeface="Montserrat"/>
                <a:ea typeface="Montserrat"/>
                <a:cs typeface="Montserrat"/>
                <a:sym typeface="Montserrat"/>
              </a:rPr>
              <a:t>Construção fragmentada </a:t>
            </a:r>
            <a:endParaRPr b="1" sz="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latin typeface="Montserrat"/>
                <a:ea typeface="Montserrat"/>
                <a:cs typeface="Montserrat"/>
                <a:sym typeface="Montserrat"/>
              </a:rPr>
              <a:t>E Iteração </a:t>
            </a:r>
            <a:endParaRPr b="1"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5" name="Google Shape;2215;p83"/>
          <p:cNvSpPr txBox="1"/>
          <p:nvPr/>
        </p:nvSpPr>
        <p:spPr>
          <a:xfrm>
            <a:off x="5307804" y="3345918"/>
            <a:ext cx="1008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Feedback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6" name="Google Shape;2216;p83"/>
          <p:cNvSpPr txBox="1"/>
          <p:nvPr/>
        </p:nvSpPr>
        <p:spPr>
          <a:xfrm>
            <a:off x="4084403" y="3345918"/>
            <a:ext cx="1008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Feedback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7" name="Google Shape;2217;p83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8" name="Google Shape;2218;p83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9" name="Google Shape;2219;p83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0" name="Google Shape;2220;p83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1" name="Google Shape;2221;p83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2" name="Google Shape;2222;p83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3" name="Google Shape;2223;p83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4" name="Google Shape;2224;p83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5" name="Google Shape;2225;p83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6" name="Google Shape;2226;p83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7" name="Google Shape;2227;p83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8" name="Google Shape;2228;p83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9" name="Google Shape;2229;p83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0" name="Google Shape;2230;p83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1" name="Google Shape;2231;p83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2" name="Google Shape;2232;p83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3" name="Google Shape;2233;p83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4" name="Google Shape;2234;p83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5" name="Google Shape;2235;p83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6" name="Google Shape;2236;p83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7" name="Google Shape;2237;p83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8" name="Google Shape;2238;p83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9" name="Google Shape;2239;p83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0" name="Google Shape;2240;p83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1" name="Google Shape;2241;p83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2" name="Google Shape;2242;p83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3" name="Google Shape;2243;p83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4" name="Google Shape;2244;p83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45" name="Google Shape;224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46" name="Google Shape;2246;p83"/>
          <p:cNvSpPr txBox="1"/>
          <p:nvPr/>
        </p:nvSpPr>
        <p:spPr>
          <a:xfrm>
            <a:off x="233099" y="434225"/>
            <a:ext cx="50628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Dual-track em ação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47" name="Google Shape;2247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8" name="Google Shape;2248;p83"/>
          <p:cNvSpPr txBox="1"/>
          <p:nvPr/>
        </p:nvSpPr>
        <p:spPr>
          <a:xfrm>
            <a:off x="5883300" y="402149"/>
            <a:ext cx="32139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Semana típica </a:t>
            </a:r>
            <a:br>
              <a:rPr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um designer: </a:t>
            </a:r>
            <a:r>
              <a:rPr b="1" lang="pt-BR" sz="20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combinação de descoberta e entrega.</a:t>
            </a:r>
            <a:endParaRPr b="1" sz="22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1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1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1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1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1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1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1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1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1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1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1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1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1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1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1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1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1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1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1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1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1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1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1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1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1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1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1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1"/>
          <p:cNvSpPr txBox="1"/>
          <p:nvPr/>
        </p:nvSpPr>
        <p:spPr>
          <a:xfrm>
            <a:off x="549375" y="1849275"/>
            <a:ext cx="27402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PORQUE ESTAMOS AQUI?</a:t>
            </a:r>
            <a:endParaRPr b="1" sz="3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t/>
            </a:r>
            <a:endParaRPr b="1" sz="5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" name="Google Shape;182;p21"/>
          <p:cNvSpPr txBox="1"/>
          <p:nvPr/>
        </p:nvSpPr>
        <p:spPr>
          <a:xfrm>
            <a:off x="4782025" y="1337274"/>
            <a:ext cx="3967200" cy="23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Descubra como criar produtos digitais focados nos usuários, entendendo as dores e os problemas que podem ser resolvidos com soluções ágeis.</a:t>
            </a:r>
            <a:endParaRPr b="1"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3" name="Google Shape;18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4638" y="1925238"/>
            <a:ext cx="1381125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2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" name="Google Shape;2253;p84"/>
          <p:cNvSpPr/>
          <p:nvPr/>
        </p:nvSpPr>
        <p:spPr>
          <a:xfrm>
            <a:off x="1561643" y="2440955"/>
            <a:ext cx="3213900" cy="813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4" name="Google Shape;2254;p84"/>
          <p:cNvSpPr/>
          <p:nvPr/>
        </p:nvSpPr>
        <p:spPr>
          <a:xfrm>
            <a:off x="4766815" y="2440955"/>
            <a:ext cx="1376400" cy="813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5" name="Google Shape;2255;p84"/>
          <p:cNvSpPr/>
          <p:nvPr/>
        </p:nvSpPr>
        <p:spPr>
          <a:xfrm>
            <a:off x="1561643" y="3641622"/>
            <a:ext cx="869700" cy="813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6" name="Google Shape;2256;p84"/>
          <p:cNvSpPr/>
          <p:nvPr/>
        </p:nvSpPr>
        <p:spPr>
          <a:xfrm>
            <a:off x="2431342" y="3641622"/>
            <a:ext cx="3711900" cy="8139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7" name="Google Shape;2257;p84"/>
          <p:cNvSpPr txBox="1"/>
          <p:nvPr/>
        </p:nvSpPr>
        <p:spPr>
          <a:xfrm>
            <a:off x="639432" y="1496132"/>
            <a:ext cx="948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Montserrat"/>
                <a:ea typeface="Montserrat"/>
                <a:cs typeface="Montserrat"/>
                <a:sym typeface="Montserrat"/>
              </a:rPr>
              <a:t>Ideias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8" name="Google Shape;2258;p84"/>
          <p:cNvSpPr txBox="1"/>
          <p:nvPr/>
        </p:nvSpPr>
        <p:spPr>
          <a:xfrm>
            <a:off x="81225" y="2644950"/>
            <a:ext cx="14664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Montserrat"/>
                <a:ea typeface="Montserrat"/>
                <a:cs typeface="Montserrat"/>
                <a:sym typeface="Montserrat"/>
              </a:rPr>
              <a:t>Discovery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MVPs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9" name="Google Shape;2259;p84"/>
          <p:cNvSpPr txBox="1"/>
          <p:nvPr/>
        </p:nvSpPr>
        <p:spPr>
          <a:xfrm>
            <a:off x="81225" y="3854674"/>
            <a:ext cx="14664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Montserrat"/>
                <a:ea typeface="Montserrat"/>
                <a:cs typeface="Montserrat"/>
                <a:sym typeface="Montserrat"/>
              </a:rPr>
              <a:t>Delivery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MVPs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60" name="Google Shape;2260;p84"/>
          <p:cNvCxnSpPr/>
          <p:nvPr/>
        </p:nvCxnSpPr>
        <p:spPr>
          <a:xfrm>
            <a:off x="1561643" y="1054613"/>
            <a:ext cx="0" cy="10773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61" name="Google Shape;2261;p84"/>
          <p:cNvCxnSpPr/>
          <p:nvPr/>
        </p:nvCxnSpPr>
        <p:spPr>
          <a:xfrm>
            <a:off x="1561643" y="2295084"/>
            <a:ext cx="0" cy="10773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62" name="Google Shape;2262;p84"/>
          <p:cNvCxnSpPr/>
          <p:nvPr/>
        </p:nvCxnSpPr>
        <p:spPr>
          <a:xfrm>
            <a:off x="2431316" y="3510011"/>
            <a:ext cx="0" cy="10773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63" name="Google Shape;2263;p84"/>
          <p:cNvCxnSpPr/>
          <p:nvPr/>
        </p:nvCxnSpPr>
        <p:spPr>
          <a:xfrm>
            <a:off x="4766815" y="2295084"/>
            <a:ext cx="0" cy="10773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64" name="Google Shape;2264;p84"/>
          <p:cNvCxnSpPr/>
          <p:nvPr/>
        </p:nvCxnSpPr>
        <p:spPr>
          <a:xfrm>
            <a:off x="4766815" y="3510011"/>
            <a:ext cx="0" cy="10773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65" name="Google Shape;2265;p84"/>
          <p:cNvCxnSpPr/>
          <p:nvPr/>
        </p:nvCxnSpPr>
        <p:spPr>
          <a:xfrm>
            <a:off x="6143219" y="3510011"/>
            <a:ext cx="0" cy="10773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66" name="Google Shape;2266;p84"/>
          <p:cNvCxnSpPr/>
          <p:nvPr/>
        </p:nvCxnSpPr>
        <p:spPr>
          <a:xfrm>
            <a:off x="5106671" y="3633420"/>
            <a:ext cx="0" cy="8304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67" name="Google Shape;2267;p84"/>
          <p:cNvCxnSpPr/>
          <p:nvPr/>
        </p:nvCxnSpPr>
        <p:spPr>
          <a:xfrm>
            <a:off x="5455365" y="3633420"/>
            <a:ext cx="0" cy="8304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68" name="Google Shape;2268;p84"/>
          <p:cNvCxnSpPr/>
          <p:nvPr/>
        </p:nvCxnSpPr>
        <p:spPr>
          <a:xfrm>
            <a:off x="5795221" y="3633420"/>
            <a:ext cx="0" cy="8304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69" name="Google Shape;2269;p84"/>
          <p:cNvSpPr txBox="1"/>
          <p:nvPr/>
        </p:nvSpPr>
        <p:spPr>
          <a:xfrm>
            <a:off x="1588182" y="1044543"/>
            <a:ext cx="3711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Montserrat"/>
                <a:ea typeface="Montserrat"/>
                <a:cs typeface="Montserrat"/>
                <a:sym typeface="Montserrat"/>
              </a:rPr>
              <a:t>Analytics (Quant)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Montserrat"/>
                <a:ea typeface="Montserrat"/>
                <a:cs typeface="Montserrat"/>
                <a:sym typeface="Montserrat"/>
              </a:rPr>
              <a:t>Success Feedback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Montserrat"/>
                <a:ea typeface="Montserrat"/>
                <a:cs typeface="Montserrat"/>
                <a:sym typeface="Montserrat"/>
              </a:rPr>
              <a:t>Hipóteses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Montserrat"/>
                <a:ea typeface="Montserrat"/>
                <a:cs typeface="Montserrat"/>
                <a:sym typeface="Montserrat"/>
              </a:rPr>
              <a:t>Backlog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Montserrat"/>
                <a:ea typeface="Montserrat"/>
                <a:cs typeface="Montserrat"/>
                <a:sym typeface="Montserrat"/>
              </a:rPr>
              <a:t>Pesquisa de mercado e com consumidor (Quali)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0" name="Google Shape;2270;p84"/>
          <p:cNvSpPr txBox="1"/>
          <p:nvPr/>
        </p:nvSpPr>
        <p:spPr>
          <a:xfrm>
            <a:off x="1680793" y="2626689"/>
            <a:ext cx="4640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Visão -&gt; Pesquisa com consumidor e Validação</a:t>
            </a:r>
            <a:endParaRPr b="1"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1" name="Google Shape;2271;p84"/>
          <p:cNvSpPr/>
          <p:nvPr/>
        </p:nvSpPr>
        <p:spPr>
          <a:xfrm>
            <a:off x="1729428" y="2979584"/>
            <a:ext cx="856200" cy="229500"/>
          </a:xfrm>
          <a:prstGeom prst="roundRect">
            <a:avLst>
              <a:gd fmla="val 50000" name="adj"/>
            </a:avLst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Plano de Pesquisa</a:t>
            </a:r>
            <a:endParaRPr sz="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2" name="Google Shape;2272;p84"/>
          <p:cNvSpPr/>
          <p:nvPr/>
        </p:nvSpPr>
        <p:spPr>
          <a:xfrm>
            <a:off x="2643237" y="2979584"/>
            <a:ext cx="684600" cy="229500"/>
          </a:xfrm>
          <a:prstGeom prst="roundRect">
            <a:avLst>
              <a:gd fmla="val 50000" name="adj"/>
            </a:avLst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Insight Chave</a:t>
            </a:r>
            <a:endParaRPr sz="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3" name="Google Shape;2273;p84"/>
          <p:cNvSpPr/>
          <p:nvPr/>
        </p:nvSpPr>
        <p:spPr>
          <a:xfrm>
            <a:off x="3385430" y="2979584"/>
            <a:ext cx="498600" cy="229500"/>
          </a:xfrm>
          <a:prstGeom prst="roundRect">
            <a:avLst>
              <a:gd fmla="val 50000" name="adj"/>
            </a:avLst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PRD</a:t>
            </a:r>
            <a:endParaRPr sz="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4" name="Google Shape;2274;p84"/>
          <p:cNvSpPr/>
          <p:nvPr/>
        </p:nvSpPr>
        <p:spPr>
          <a:xfrm>
            <a:off x="3941546" y="2979584"/>
            <a:ext cx="785700" cy="229500"/>
          </a:xfrm>
          <a:prstGeom prst="roundRect">
            <a:avLst>
              <a:gd fmla="val 50000" name="adj"/>
            </a:avLst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Revisão do produto</a:t>
            </a:r>
            <a:endParaRPr sz="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5" name="Google Shape;2275;p84"/>
          <p:cNvSpPr/>
          <p:nvPr/>
        </p:nvSpPr>
        <p:spPr>
          <a:xfrm>
            <a:off x="2519477" y="4158316"/>
            <a:ext cx="498600" cy="229500"/>
          </a:xfrm>
          <a:prstGeom prst="roundRect">
            <a:avLst>
              <a:gd fmla="val 50000" name="adj"/>
            </a:avLst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SDD</a:t>
            </a:r>
            <a:endParaRPr sz="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6" name="Google Shape;2276;p84"/>
          <p:cNvSpPr/>
          <p:nvPr/>
        </p:nvSpPr>
        <p:spPr>
          <a:xfrm>
            <a:off x="3053555" y="4158316"/>
            <a:ext cx="729300" cy="229500"/>
          </a:xfrm>
          <a:prstGeom prst="roundRect">
            <a:avLst>
              <a:gd fmla="val 50000" name="adj"/>
            </a:avLst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Design Spee</a:t>
            </a:r>
            <a:endParaRPr sz="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7" name="Google Shape;2277;p84"/>
          <p:cNvSpPr/>
          <p:nvPr/>
        </p:nvSpPr>
        <p:spPr>
          <a:xfrm>
            <a:off x="3843767" y="4158316"/>
            <a:ext cx="785700" cy="229500"/>
          </a:xfrm>
          <a:prstGeom prst="roundRect">
            <a:avLst>
              <a:gd fmla="val 50000" name="adj"/>
            </a:avLst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Design Review</a:t>
            </a:r>
            <a:endParaRPr sz="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8" name="Google Shape;2278;p84"/>
          <p:cNvSpPr txBox="1"/>
          <p:nvPr/>
        </p:nvSpPr>
        <p:spPr>
          <a:xfrm rot="-5400000">
            <a:off x="4469536" y="3928840"/>
            <a:ext cx="922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latin typeface="Montserrat"/>
                <a:ea typeface="Montserrat"/>
                <a:cs typeface="Montserrat"/>
                <a:sym typeface="Montserrat"/>
              </a:rPr>
              <a:t>Parte 1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9" name="Google Shape;2279;p84"/>
          <p:cNvSpPr txBox="1"/>
          <p:nvPr/>
        </p:nvSpPr>
        <p:spPr>
          <a:xfrm rot="-5400000">
            <a:off x="4808107" y="3928840"/>
            <a:ext cx="922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latin typeface="Montserrat"/>
                <a:ea typeface="Montserrat"/>
                <a:cs typeface="Montserrat"/>
                <a:sym typeface="Montserrat"/>
              </a:rPr>
              <a:t>Parte 2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80" name="Google Shape;2280;p84"/>
          <p:cNvSpPr txBox="1"/>
          <p:nvPr/>
        </p:nvSpPr>
        <p:spPr>
          <a:xfrm rot="-5400000">
            <a:off x="5152034" y="3928840"/>
            <a:ext cx="922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latin typeface="Montserrat"/>
                <a:ea typeface="Montserrat"/>
                <a:cs typeface="Montserrat"/>
                <a:sym typeface="Montserrat"/>
              </a:rPr>
              <a:t>Parte3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81" name="Google Shape;2281;p84"/>
          <p:cNvSpPr txBox="1"/>
          <p:nvPr/>
        </p:nvSpPr>
        <p:spPr>
          <a:xfrm rot="-5400000">
            <a:off x="5495371" y="3928840"/>
            <a:ext cx="922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latin typeface="Montserrat"/>
                <a:ea typeface="Montserrat"/>
                <a:cs typeface="Montserrat"/>
                <a:sym typeface="Montserrat"/>
              </a:rPr>
              <a:t>Parte 4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82" name="Google Shape;2282;p84"/>
          <p:cNvCxnSpPr/>
          <p:nvPr/>
        </p:nvCxnSpPr>
        <p:spPr>
          <a:xfrm>
            <a:off x="1879538" y="2017112"/>
            <a:ext cx="715500" cy="2385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83" name="Google Shape;2283;p84"/>
          <p:cNvCxnSpPr/>
          <p:nvPr/>
        </p:nvCxnSpPr>
        <p:spPr>
          <a:xfrm>
            <a:off x="2838929" y="2017112"/>
            <a:ext cx="715500" cy="2385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84" name="Google Shape;2284;p84"/>
          <p:cNvCxnSpPr/>
          <p:nvPr/>
        </p:nvCxnSpPr>
        <p:spPr>
          <a:xfrm>
            <a:off x="1927852" y="3263280"/>
            <a:ext cx="715500" cy="2385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85" name="Google Shape;2285;p84"/>
          <p:cNvCxnSpPr/>
          <p:nvPr/>
        </p:nvCxnSpPr>
        <p:spPr>
          <a:xfrm>
            <a:off x="2965310" y="3263280"/>
            <a:ext cx="715500" cy="2385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86" name="Google Shape;2286;p84"/>
          <p:cNvCxnSpPr/>
          <p:nvPr/>
        </p:nvCxnSpPr>
        <p:spPr>
          <a:xfrm>
            <a:off x="4002755" y="3263280"/>
            <a:ext cx="715500" cy="2385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87" name="Google Shape;2287;p84"/>
          <p:cNvCxnSpPr/>
          <p:nvPr/>
        </p:nvCxnSpPr>
        <p:spPr>
          <a:xfrm rot="10800000">
            <a:off x="3901653" y="3438688"/>
            <a:ext cx="794700" cy="2385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88" name="Google Shape;2288;p84"/>
          <p:cNvCxnSpPr/>
          <p:nvPr/>
        </p:nvCxnSpPr>
        <p:spPr>
          <a:xfrm rot="10800000">
            <a:off x="4917311" y="3438688"/>
            <a:ext cx="794700" cy="2385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89" name="Google Shape;2289;p84"/>
          <p:cNvSpPr txBox="1"/>
          <p:nvPr/>
        </p:nvSpPr>
        <p:spPr>
          <a:xfrm>
            <a:off x="2417907" y="3622518"/>
            <a:ext cx="1615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latin typeface="Montserrat"/>
                <a:ea typeface="Montserrat"/>
                <a:cs typeface="Montserrat"/>
                <a:sym typeface="Montserrat"/>
              </a:rPr>
              <a:t>Construção fragmentada </a:t>
            </a:r>
            <a:endParaRPr b="1" sz="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latin typeface="Montserrat"/>
                <a:ea typeface="Montserrat"/>
                <a:cs typeface="Montserrat"/>
                <a:sym typeface="Montserrat"/>
              </a:rPr>
              <a:t>E Iteração </a:t>
            </a:r>
            <a:endParaRPr b="1"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0" name="Google Shape;2290;p84"/>
          <p:cNvSpPr txBox="1"/>
          <p:nvPr/>
        </p:nvSpPr>
        <p:spPr>
          <a:xfrm>
            <a:off x="5307804" y="3345918"/>
            <a:ext cx="1008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Feedback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1" name="Google Shape;2291;p84"/>
          <p:cNvSpPr txBox="1"/>
          <p:nvPr/>
        </p:nvSpPr>
        <p:spPr>
          <a:xfrm>
            <a:off x="4084403" y="3345918"/>
            <a:ext cx="1008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Montserrat"/>
                <a:ea typeface="Montserrat"/>
                <a:cs typeface="Montserrat"/>
                <a:sym typeface="Montserrat"/>
              </a:rPr>
              <a:t>Feedback</a:t>
            </a:r>
            <a:endParaRPr b="1"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2" name="Google Shape;2292;p84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3" name="Google Shape;2293;p84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4" name="Google Shape;2294;p84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5" name="Google Shape;2295;p84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6" name="Google Shape;2296;p84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7" name="Google Shape;2297;p84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8" name="Google Shape;2298;p84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9" name="Google Shape;2299;p84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0" name="Google Shape;2300;p84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1" name="Google Shape;2301;p84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2" name="Google Shape;2302;p84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3" name="Google Shape;2303;p84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4" name="Google Shape;2304;p84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5" name="Google Shape;2305;p84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6" name="Google Shape;2306;p84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7" name="Google Shape;2307;p84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8" name="Google Shape;2308;p84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9" name="Google Shape;2309;p84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0" name="Google Shape;2310;p84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1" name="Google Shape;2311;p84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2" name="Google Shape;2312;p84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3" name="Google Shape;2313;p84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4" name="Google Shape;2314;p84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5" name="Google Shape;2315;p84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6" name="Google Shape;2316;p84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7" name="Google Shape;2317;p84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8" name="Google Shape;2318;p84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9" name="Google Shape;2319;p84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20" name="Google Shape;2320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321" name="Google Shape;2321;p84"/>
          <p:cNvSpPr txBox="1"/>
          <p:nvPr/>
        </p:nvSpPr>
        <p:spPr>
          <a:xfrm>
            <a:off x="233099" y="434225"/>
            <a:ext cx="50628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Dual-track em ação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22" name="Google Shape;2322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23" name="Google Shape;2323;p84"/>
          <p:cNvSpPr txBox="1"/>
          <p:nvPr/>
        </p:nvSpPr>
        <p:spPr>
          <a:xfrm>
            <a:off x="5883300" y="402149"/>
            <a:ext cx="32139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Semana típica </a:t>
            </a:r>
            <a:br>
              <a:rPr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um designer: </a:t>
            </a:r>
            <a:r>
              <a:rPr b="1" lang="pt-BR" sz="20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combinação de descoberta e entrega.</a:t>
            </a:r>
            <a:endParaRPr b="1" sz="22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4" name="Google Shape;2324;p84"/>
          <p:cNvSpPr/>
          <p:nvPr/>
        </p:nvSpPr>
        <p:spPr>
          <a:xfrm>
            <a:off x="302550" y="2454100"/>
            <a:ext cx="5815800" cy="830400"/>
          </a:xfrm>
          <a:prstGeom prst="rect">
            <a:avLst/>
          </a:prstGeom>
          <a:solidFill>
            <a:srgbClr val="E3F1FF"/>
          </a:solidFill>
          <a:ln cap="flat" cmpd="sng" w="19050">
            <a:solidFill>
              <a:srgbClr val="011C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11CE7"/>
                </a:solidFill>
                <a:latin typeface="Montserrat"/>
                <a:ea typeface="Montserrat"/>
                <a:cs typeface="Montserrat"/>
                <a:sym typeface="Montserrat"/>
              </a:rPr>
              <a:t>Discovery contínuo</a:t>
            </a:r>
            <a:endParaRPr b="1" sz="1800">
              <a:solidFill>
                <a:srgbClr val="011CE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5" name="Google Shape;2325;p84"/>
          <p:cNvSpPr/>
          <p:nvPr/>
        </p:nvSpPr>
        <p:spPr>
          <a:xfrm>
            <a:off x="316219" y="3636906"/>
            <a:ext cx="5815800" cy="830400"/>
          </a:xfrm>
          <a:prstGeom prst="rect">
            <a:avLst/>
          </a:prstGeom>
          <a:solidFill>
            <a:srgbClr val="E3F1FF"/>
          </a:solidFill>
          <a:ln cap="flat" cmpd="sng" w="19050">
            <a:solidFill>
              <a:srgbClr val="011C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11CE7"/>
                </a:solidFill>
                <a:latin typeface="Montserrat"/>
                <a:ea typeface="Montserrat"/>
                <a:cs typeface="Montserrat"/>
                <a:sym typeface="Montserrat"/>
              </a:rPr>
              <a:t>Entrega contínuo</a:t>
            </a:r>
            <a:endParaRPr b="1" sz="1800">
              <a:solidFill>
                <a:srgbClr val="011CE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26" name="Google Shape;2326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7675" y="3050975"/>
            <a:ext cx="869700" cy="86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30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p85"/>
          <p:cNvSpPr txBox="1"/>
          <p:nvPr/>
        </p:nvSpPr>
        <p:spPr>
          <a:xfrm>
            <a:off x="860646" y="1152000"/>
            <a:ext cx="4994100" cy="26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3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 você tem um produto fantástico, mas ainda está buscando descobrir que problema ele resolve, você está fazendo tira ao alvo...</a:t>
            </a:r>
            <a:endParaRPr b="1" sz="6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32" name="Google Shape;2332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900" y="4750425"/>
            <a:ext cx="1228725" cy="1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6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p86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8" name="Google Shape;2338;p86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9" name="Google Shape;2339;p86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0" name="Google Shape;2340;p86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1" name="Google Shape;2341;p86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2" name="Google Shape;2342;p86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3" name="Google Shape;2343;p86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4" name="Google Shape;2344;p86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5" name="Google Shape;2345;p86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6" name="Google Shape;2346;p86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7" name="Google Shape;2347;p86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8" name="Google Shape;2348;p86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9" name="Google Shape;2349;p86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0" name="Google Shape;2350;p86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1" name="Google Shape;2351;p86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2" name="Google Shape;2352;p86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3" name="Google Shape;2353;p86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4" name="Google Shape;2354;p86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5" name="Google Shape;2355;p86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6" name="Google Shape;2356;p86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7" name="Google Shape;2357;p86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8" name="Google Shape;2358;p86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9" name="Google Shape;2359;p86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0" name="Google Shape;2360;p86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1" name="Google Shape;2361;p86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2" name="Google Shape;2362;p86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3" name="Google Shape;2363;p86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4" name="Google Shape;2364;p86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5" name="Google Shape;2365;p86"/>
          <p:cNvSpPr txBox="1"/>
          <p:nvPr/>
        </p:nvSpPr>
        <p:spPr>
          <a:xfrm>
            <a:off x="765550" y="1367375"/>
            <a:ext cx="45447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Os processos de </a:t>
            </a:r>
            <a:br>
              <a:rPr b="1" lang="pt-BR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Discovery visam </a:t>
            </a:r>
            <a:r>
              <a:rPr b="1" lang="pt-BR" sz="25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entregar produtos campeões, com mais rapidez</a:t>
            </a:r>
            <a:r>
              <a:rPr b="1" lang="pt-BR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de forma mais inteligente e previsível possível.</a:t>
            </a:r>
            <a:endParaRPr b="1" sz="2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t/>
            </a:r>
            <a:endParaRPr b="1" sz="2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66" name="Google Shape;236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7" name="Google Shape;2367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8" name="Google Shape;2368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6075" y="2181650"/>
            <a:ext cx="1381125" cy="119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2" name="Shape 2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3" name="Google Shape;2373;p87"/>
          <p:cNvGrpSpPr/>
          <p:nvPr/>
        </p:nvGrpSpPr>
        <p:grpSpPr>
          <a:xfrm>
            <a:off x="6547897" y="0"/>
            <a:ext cx="2595221" cy="5143500"/>
            <a:chOff x="10528200" y="0"/>
            <a:chExt cx="5727700" cy="9144000"/>
          </a:xfrm>
        </p:grpSpPr>
        <p:sp>
          <p:nvSpPr>
            <p:cNvPr id="2374" name="Google Shape;2374;p87"/>
            <p:cNvSpPr/>
            <p:nvPr/>
          </p:nvSpPr>
          <p:spPr>
            <a:xfrm>
              <a:off x="10528200" y="0"/>
              <a:ext cx="5727700" cy="9144000"/>
            </a:xfrm>
            <a:custGeom>
              <a:rect b="b" l="l" r="r" t="t"/>
              <a:pathLst>
                <a:path extrusionOk="0" h="9144000" w="5727700">
                  <a:moveTo>
                    <a:pt x="5727700" y="0"/>
                  </a:moveTo>
                  <a:lnTo>
                    <a:pt x="0" y="0"/>
                  </a:lnTo>
                  <a:lnTo>
                    <a:pt x="0" y="9144000"/>
                  </a:lnTo>
                  <a:lnTo>
                    <a:pt x="5727700" y="9144000"/>
                  </a:lnTo>
                  <a:lnTo>
                    <a:pt x="5727700" y="0"/>
                  </a:lnTo>
                  <a:close/>
                </a:path>
              </a:pathLst>
            </a:custGeom>
            <a:solidFill>
              <a:srgbClr val="011CE7"/>
            </a:solidFill>
            <a:ln>
              <a:noFill/>
            </a:ln>
          </p:spPr>
        </p:sp>
        <p:sp>
          <p:nvSpPr>
            <p:cNvPr id="2375" name="Google Shape;2375;p87"/>
            <p:cNvSpPr/>
            <p:nvPr/>
          </p:nvSpPr>
          <p:spPr>
            <a:xfrm>
              <a:off x="11087280" y="647640"/>
              <a:ext cx="4712969" cy="7848600"/>
            </a:xfrm>
            <a:custGeom>
              <a:rect b="b" l="l" r="r" t="t"/>
              <a:pathLst>
                <a:path extrusionOk="0" h="7848600" w="4712969">
                  <a:moveTo>
                    <a:pt x="578980" y="2573832"/>
                  </a:moveTo>
                  <a:lnTo>
                    <a:pt x="336245" y="2331097"/>
                  </a:lnTo>
                  <a:lnTo>
                    <a:pt x="507974" y="2159368"/>
                  </a:lnTo>
                  <a:lnTo>
                    <a:pt x="497090" y="2148484"/>
                  </a:lnTo>
                  <a:lnTo>
                    <a:pt x="325361" y="2320213"/>
                  </a:lnTo>
                  <a:lnTo>
                    <a:pt x="82346" y="2077199"/>
                  </a:lnTo>
                  <a:lnTo>
                    <a:pt x="0" y="2159546"/>
                  </a:lnTo>
                  <a:lnTo>
                    <a:pt x="243014" y="2402560"/>
                  </a:lnTo>
                  <a:lnTo>
                    <a:pt x="71920" y="2573655"/>
                  </a:lnTo>
                  <a:lnTo>
                    <a:pt x="82804" y="2584539"/>
                  </a:lnTo>
                  <a:lnTo>
                    <a:pt x="253898" y="2413444"/>
                  </a:lnTo>
                  <a:lnTo>
                    <a:pt x="496633" y="2656179"/>
                  </a:lnTo>
                  <a:lnTo>
                    <a:pt x="578980" y="2573832"/>
                  </a:lnTo>
                  <a:close/>
                  <a:moveTo>
                    <a:pt x="580097" y="82486"/>
                  </a:moveTo>
                  <a:lnTo>
                    <a:pt x="497751" y="127"/>
                  </a:lnTo>
                  <a:lnTo>
                    <a:pt x="290258" y="207632"/>
                  </a:lnTo>
                  <a:lnTo>
                    <a:pt x="82943" y="355"/>
                  </a:lnTo>
                  <a:lnTo>
                    <a:pt x="609" y="82715"/>
                  </a:lnTo>
                  <a:lnTo>
                    <a:pt x="207911" y="289979"/>
                  </a:lnTo>
                  <a:lnTo>
                    <a:pt x="1117" y="496773"/>
                  </a:lnTo>
                  <a:lnTo>
                    <a:pt x="83464" y="579120"/>
                  </a:lnTo>
                  <a:lnTo>
                    <a:pt x="290283" y="372300"/>
                  </a:lnTo>
                  <a:lnTo>
                    <a:pt x="497332" y="579272"/>
                  </a:lnTo>
                  <a:lnTo>
                    <a:pt x="579666" y="496900"/>
                  </a:lnTo>
                  <a:lnTo>
                    <a:pt x="372630" y="289953"/>
                  </a:lnTo>
                  <a:lnTo>
                    <a:pt x="580097" y="82486"/>
                  </a:lnTo>
                  <a:close/>
                  <a:moveTo>
                    <a:pt x="1577936" y="7766037"/>
                  </a:moveTo>
                  <a:lnTo>
                    <a:pt x="1370660" y="7558837"/>
                  </a:lnTo>
                  <a:lnTo>
                    <a:pt x="1577708" y="7351789"/>
                  </a:lnTo>
                  <a:lnTo>
                    <a:pt x="1495361" y="7269442"/>
                  </a:lnTo>
                  <a:lnTo>
                    <a:pt x="1288288" y="7476515"/>
                  </a:lnTo>
                  <a:lnTo>
                    <a:pt x="1081214" y="7269493"/>
                  </a:lnTo>
                  <a:lnTo>
                    <a:pt x="998880" y="7351852"/>
                  </a:lnTo>
                  <a:lnTo>
                    <a:pt x="1205941" y="7558862"/>
                  </a:lnTo>
                  <a:lnTo>
                    <a:pt x="998728" y="7766075"/>
                  </a:lnTo>
                  <a:lnTo>
                    <a:pt x="1081074" y="7848422"/>
                  </a:lnTo>
                  <a:lnTo>
                    <a:pt x="1288300" y="7641196"/>
                  </a:lnTo>
                  <a:lnTo>
                    <a:pt x="1495602" y="7848409"/>
                  </a:lnTo>
                  <a:lnTo>
                    <a:pt x="1577936" y="7766037"/>
                  </a:lnTo>
                  <a:close/>
                  <a:moveTo>
                    <a:pt x="1578076" y="5689155"/>
                  </a:moveTo>
                  <a:lnTo>
                    <a:pt x="1370672" y="5481840"/>
                  </a:lnTo>
                  <a:lnTo>
                    <a:pt x="1577606" y="5274907"/>
                  </a:lnTo>
                  <a:lnTo>
                    <a:pt x="1495247" y="5192560"/>
                  </a:lnTo>
                  <a:lnTo>
                    <a:pt x="1288300" y="5399506"/>
                  </a:lnTo>
                  <a:lnTo>
                    <a:pt x="1081354" y="5192611"/>
                  </a:lnTo>
                  <a:lnTo>
                    <a:pt x="999020" y="5274970"/>
                  </a:lnTo>
                  <a:lnTo>
                    <a:pt x="1205953" y="5481853"/>
                  </a:lnTo>
                  <a:lnTo>
                    <a:pt x="998613" y="5689193"/>
                  </a:lnTo>
                  <a:lnTo>
                    <a:pt x="1080960" y="5771540"/>
                  </a:lnTo>
                  <a:lnTo>
                    <a:pt x="1288313" y="5564200"/>
                  </a:lnTo>
                  <a:lnTo>
                    <a:pt x="1495742" y="5771527"/>
                  </a:lnTo>
                  <a:lnTo>
                    <a:pt x="1578076" y="5689155"/>
                  </a:lnTo>
                  <a:close/>
                  <a:moveTo>
                    <a:pt x="1578165" y="1120876"/>
                  </a:moveTo>
                  <a:lnTo>
                    <a:pt x="1495818" y="1038529"/>
                  </a:lnTo>
                  <a:lnTo>
                    <a:pt x="1288249" y="1246085"/>
                  </a:lnTo>
                  <a:lnTo>
                    <a:pt x="1080719" y="1038529"/>
                  </a:lnTo>
                  <a:lnTo>
                    <a:pt x="998372" y="1120876"/>
                  </a:lnTo>
                  <a:lnTo>
                    <a:pt x="1205903" y="1328432"/>
                  </a:lnTo>
                  <a:lnTo>
                    <a:pt x="999172" y="1535163"/>
                  </a:lnTo>
                  <a:lnTo>
                    <a:pt x="1081532" y="1617510"/>
                  </a:lnTo>
                  <a:lnTo>
                    <a:pt x="1288262" y="1410779"/>
                  </a:lnTo>
                  <a:lnTo>
                    <a:pt x="1495005" y="1617510"/>
                  </a:lnTo>
                  <a:lnTo>
                    <a:pt x="1577352" y="1535163"/>
                  </a:lnTo>
                  <a:lnTo>
                    <a:pt x="1370609" y="1328432"/>
                  </a:lnTo>
                  <a:lnTo>
                    <a:pt x="1578165" y="1120876"/>
                  </a:lnTo>
                  <a:close/>
                  <a:moveTo>
                    <a:pt x="1578267" y="3197758"/>
                  </a:moveTo>
                  <a:lnTo>
                    <a:pt x="1495920" y="3115411"/>
                  </a:lnTo>
                  <a:lnTo>
                    <a:pt x="1288262" y="3323069"/>
                  </a:lnTo>
                  <a:lnTo>
                    <a:pt x="1080617" y="3115411"/>
                  </a:lnTo>
                  <a:lnTo>
                    <a:pt x="998270" y="3197758"/>
                  </a:lnTo>
                  <a:lnTo>
                    <a:pt x="1205915" y="3405416"/>
                  </a:lnTo>
                  <a:lnTo>
                    <a:pt x="999286" y="3612045"/>
                  </a:lnTo>
                  <a:lnTo>
                    <a:pt x="1081633" y="3694392"/>
                  </a:lnTo>
                  <a:lnTo>
                    <a:pt x="1288262" y="3487763"/>
                  </a:lnTo>
                  <a:lnTo>
                    <a:pt x="1494904" y="3694392"/>
                  </a:lnTo>
                  <a:lnTo>
                    <a:pt x="1577251" y="3612045"/>
                  </a:lnTo>
                  <a:lnTo>
                    <a:pt x="1370609" y="3405416"/>
                  </a:lnTo>
                  <a:lnTo>
                    <a:pt x="1578267" y="3197758"/>
                  </a:lnTo>
                  <a:close/>
                  <a:moveTo>
                    <a:pt x="2614384" y="6727533"/>
                  </a:moveTo>
                  <a:lnTo>
                    <a:pt x="2407094" y="6520345"/>
                  </a:lnTo>
                  <a:lnTo>
                    <a:pt x="2614155" y="6313284"/>
                  </a:lnTo>
                  <a:lnTo>
                    <a:pt x="2531808" y="6230937"/>
                  </a:lnTo>
                  <a:lnTo>
                    <a:pt x="2324735" y="6438011"/>
                  </a:lnTo>
                  <a:lnTo>
                    <a:pt x="2117661" y="6230988"/>
                  </a:lnTo>
                  <a:lnTo>
                    <a:pt x="2035327" y="6313348"/>
                  </a:lnTo>
                  <a:lnTo>
                    <a:pt x="2242388" y="6520358"/>
                  </a:lnTo>
                  <a:lnTo>
                    <a:pt x="2035175" y="6727571"/>
                  </a:lnTo>
                  <a:lnTo>
                    <a:pt x="2117521" y="6809918"/>
                  </a:lnTo>
                  <a:lnTo>
                    <a:pt x="2324747" y="6602692"/>
                  </a:lnTo>
                  <a:lnTo>
                    <a:pt x="2532049" y="6809892"/>
                  </a:lnTo>
                  <a:lnTo>
                    <a:pt x="2614384" y="6727533"/>
                  </a:lnTo>
                  <a:close/>
                  <a:moveTo>
                    <a:pt x="2614752" y="82537"/>
                  </a:moveTo>
                  <a:lnTo>
                    <a:pt x="2532405" y="190"/>
                  </a:lnTo>
                  <a:lnTo>
                    <a:pt x="2325078" y="207518"/>
                  </a:lnTo>
                  <a:lnTo>
                    <a:pt x="2117763" y="241"/>
                  </a:lnTo>
                  <a:lnTo>
                    <a:pt x="2035429" y="82600"/>
                  </a:lnTo>
                  <a:lnTo>
                    <a:pt x="2242731" y="289864"/>
                  </a:lnTo>
                  <a:lnTo>
                    <a:pt x="2035771" y="496824"/>
                  </a:lnTo>
                  <a:lnTo>
                    <a:pt x="2118118" y="579170"/>
                  </a:lnTo>
                  <a:lnTo>
                    <a:pt x="2325090" y="372198"/>
                  </a:lnTo>
                  <a:lnTo>
                    <a:pt x="2532151" y="579158"/>
                  </a:lnTo>
                  <a:lnTo>
                    <a:pt x="2614485" y="496785"/>
                  </a:lnTo>
                  <a:lnTo>
                    <a:pt x="2407450" y="289839"/>
                  </a:lnTo>
                  <a:lnTo>
                    <a:pt x="2614752" y="82537"/>
                  </a:lnTo>
                  <a:close/>
                  <a:moveTo>
                    <a:pt x="2614853" y="2159431"/>
                  </a:moveTo>
                  <a:lnTo>
                    <a:pt x="2532507" y="2077085"/>
                  </a:lnTo>
                  <a:lnTo>
                    <a:pt x="2324963" y="2284628"/>
                  </a:lnTo>
                  <a:lnTo>
                    <a:pt x="2117445" y="2077085"/>
                  </a:lnTo>
                  <a:lnTo>
                    <a:pt x="2035098" y="2159431"/>
                  </a:lnTo>
                  <a:lnTo>
                    <a:pt x="2242616" y="2366975"/>
                  </a:lnTo>
                  <a:lnTo>
                    <a:pt x="2035873" y="2573718"/>
                  </a:lnTo>
                  <a:lnTo>
                    <a:pt x="2118220" y="2656065"/>
                  </a:lnTo>
                  <a:lnTo>
                    <a:pt x="2324963" y="2449322"/>
                  </a:lnTo>
                  <a:lnTo>
                    <a:pt x="2531732" y="2656065"/>
                  </a:lnTo>
                  <a:lnTo>
                    <a:pt x="2614079" y="2573718"/>
                  </a:lnTo>
                  <a:lnTo>
                    <a:pt x="2407310" y="2366975"/>
                  </a:lnTo>
                  <a:lnTo>
                    <a:pt x="2614853" y="2159431"/>
                  </a:lnTo>
                  <a:close/>
                  <a:moveTo>
                    <a:pt x="2614955" y="4236313"/>
                  </a:moveTo>
                  <a:lnTo>
                    <a:pt x="2532608" y="4153966"/>
                  </a:lnTo>
                  <a:lnTo>
                    <a:pt x="2324811" y="4361764"/>
                  </a:lnTo>
                  <a:lnTo>
                    <a:pt x="2117102" y="4154043"/>
                  </a:lnTo>
                  <a:lnTo>
                    <a:pt x="2034743" y="4236390"/>
                  </a:lnTo>
                  <a:lnTo>
                    <a:pt x="2242451" y="4444123"/>
                  </a:lnTo>
                  <a:lnTo>
                    <a:pt x="2035975" y="4650600"/>
                  </a:lnTo>
                  <a:lnTo>
                    <a:pt x="2118322" y="4732947"/>
                  </a:lnTo>
                  <a:lnTo>
                    <a:pt x="2324798" y="4526470"/>
                  </a:lnTo>
                  <a:lnTo>
                    <a:pt x="2531389" y="4733023"/>
                  </a:lnTo>
                  <a:lnTo>
                    <a:pt x="2613736" y="4650676"/>
                  </a:lnTo>
                  <a:lnTo>
                    <a:pt x="2407158" y="4444111"/>
                  </a:lnTo>
                  <a:lnTo>
                    <a:pt x="2614955" y="4236313"/>
                  </a:lnTo>
                  <a:close/>
                  <a:moveTo>
                    <a:pt x="3675697" y="7766113"/>
                  </a:moveTo>
                  <a:lnTo>
                    <a:pt x="3468395" y="7558900"/>
                  </a:lnTo>
                  <a:lnTo>
                    <a:pt x="3675430" y="7351865"/>
                  </a:lnTo>
                  <a:lnTo>
                    <a:pt x="3593084" y="7269518"/>
                  </a:lnTo>
                  <a:lnTo>
                    <a:pt x="3386036" y="7476566"/>
                  </a:lnTo>
                  <a:lnTo>
                    <a:pt x="3178975" y="7269569"/>
                  </a:lnTo>
                  <a:lnTo>
                    <a:pt x="3096641" y="7351928"/>
                  </a:lnTo>
                  <a:lnTo>
                    <a:pt x="3303689" y="7558913"/>
                  </a:lnTo>
                  <a:lnTo>
                    <a:pt x="3096450" y="7766151"/>
                  </a:lnTo>
                  <a:lnTo>
                    <a:pt x="3178797" y="7848498"/>
                  </a:lnTo>
                  <a:lnTo>
                    <a:pt x="3386048" y="7641247"/>
                  </a:lnTo>
                  <a:lnTo>
                    <a:pt x="3593363" y="7848473"/>
                  </a:lnTo>
                  <a:lnTo>
                    <a:pt x="3675697" y="7766113"/>
                  </a:lnTo>
                  <a:close/>
                  <a:moveTo>
                    <a:pt x="3675837" y="5688965"/>
                  </a:moveTo>
                  <a:lnTo>
                    <a:pt x="3468433" y="5481637"/>
                  </a:lnTo>
                  <a:lnTo>
                    <a:pt x="3675354" y="5274716"/>
                  </a:lnTo>
                  <a:lnTo>
                    <a:pt x="3593007" y="5192369"/>
                  </a:lnTo>
                  <a:lnTo>
                    <a:pt x="3386061" y="5399316"/>
                  </a:lnTo>
                  <a:lnTo>
                    <a:pt x="3179114" y="5192420"/>
                  </a:lnTo>
                  <a:lnTo>
                    <a:pt x="3096780" y="5274780"/>
                  </a:lnTo>
                  <a:lnTo>
                    <a:pt x="3303714" y="5481663"/>
                  </a:lnTo>
                  <a:lnTo>
                    <a:pt x="3096374" y="5689003"/>
                  </a:lnTo>
                  <a:lnTo>
                    <a:pt x="3178721" y="5771350"/>
                  </a:lnTo>
                  <a:lnTo>
                    <a:pt x="3386074" y="5563997"/>
                  </a:lnTo>
                  <a:lnTo>
                    <a:pt x="3593503" y="5771337"/>
                  </a:lnTo>
                  <a:lnTo>
                    <a:pt x="3675837" y="5688965"/>
                  </a:lnTo>
                  <a:close/>
                  <a:moveTo>
                    <a:pt x="3675888" y="1120686"/>
                  </a:moveTo>
                  <a:lnTo>
                    <a:pt x="3593541" y="1038339"/>
                  </a:lnTo>
                  <a:lnTo>
                    <a:pt x="3385985" y="1245895"/>
                  </a:lnTo>
                  <a:lnTo>
                    <a:pt x="3178441" y="1038339"/>
                  </a:lnTo>
                  <a:lnTo>
                    <a:pt x="3096095" y="1120686"/>
                  </a:lnTo>
                  <a:lnTo>
                    <a:pt x="3303638" y="1328242"/>
                  </a:lnTo>
                  <a:lnTo>
                    <a:pt x="3096907" y="1534972"/>
                  </a:lnTo>
                  <a:lnTo>
                    <a:pt x="3179254" y="1617319"/>
                  </a:lnTo>
                  <a:lnTo>
                    <a:pt x="3385985" y="1410589"/>
                  </a:lnTo>
                  <a:lnTo>
                    <a:pt x="3592728" y="1617319"/>
                  </a:lnTo>
                  <a:lnTo>
                    <a:pt x="3675088" y="1534972"/>
                  </a:lnTo>
                  <a:lnTo>
                    <a:pt x="3468332" y="1328242"/>
                  </a:lnTo>
                  <a:lnTo>
                    <a:pt x="3675888" y="1120686"/>
                  </a:lnTo>
                  <a:close/>
                  <a:moveTo>
                    <a:pt x="3675989" y="3197834"/>
                  </a:moveTo>
                  <a:lnTo>
                    <a:pt x="3593642" y="3115487"/>
                  </a:lnTo>
                  <a:lnTo>
                    <a:pt x="3386124" y="3323005"/>
                  </a:lnTo>
                  <a:lnTo>
                    <a:pt x="3178619" y="3115487"/>
                  </a:lnTo>
                  <a:lnTo>
                    <a:pt x="3096272" y="3197834"/>
                  </a:lnTo>
                  <a:lnTo>
                    <a:pt x="3303778" y="3405352"/>
                  </a:lnTo>
                  <a:lnTo>
                    <a:pt x="3097009" y="3612121"/>
                  </a:lnTo>
                  <a:lnTo>
                    <a:pt x="3179356" y="3694468"/>
                  </a:lnTo>
                  <a:lnTo>
                    <a:pt x="3386124" y="3487699"/>
                  </a:lnTo>
                  <a:lnTo>
                    <a:pt x="3592906" y="3694468"/>
                  </a:lnTo>
                  <a:lnTo>
                    <a:pt x="3675253" y="3612121"/>
                  </a:lnTo>
                  <a:lnTo>
                    <a:pt x="3468471" y="3405352"/>
                  </a:lnTo>
                  <a:lnTo>
                    <a:pt x="3675989" y="3197834"/>
                  </a:lnTo>
                  <a:close/>
                  <a:moveTo>
                    <a:pt x="4712386" y="6727342"/>
                  </a:moveTo>
                  <a:lnTo>
                    <a:pt x="4505096" y="6520129"/>
                  </a:lnTo>
                  <a:lnTo>
                    <a:pt x="4711878" y="6313348"/>
                  </a:lnTo>
                  <a:lnTo>
                    <a:pt x="4629531" y="6231001"/>
                  </a:lnTo>
                  <a:lnTo>
                    <a:pt x="4422724" y="6437808"/>
                  </a:lnTo>
                  <a:lnTo>
                    <a:pt x="4215663" y="6230798"/>
                  </a:lnTo>
                  <a:lnTo>
                    <a:pt x="4133329" y="6313157"/>
                  </a:lnTo>
                  <a:lnTo>
                    <a:pt x="4340377" y="6520154"/>
                  </a:lnTo>
                  <a:lnTo>
                    <a:pt x="4132897" y="6727634"/>
                  </a:lnTo>
                  <a:lnTo>
                    <a:pt x="4215244" y="6809981"/>
                  </a:lnTo>
                  <a:lnTo>
                    <a:pt x="4422749" y="6602476"/>
                  </a:lnTo>
                  <a:lnTo>
                    <a:pt x="4630051" y="6809702"/>
                  </a:lnTo>
                  <a:lnTo>
                    <a:pt x="4712386" y="6727342"/>
                  </a:lnTo>
                  <a:close/>
                  <a:moveTo>
                    <a:pt x="4712513" y="82359"/>
                  </a:moveTo>
                  <a:lnTo>
                    <a:pt x="4630166" y="0"/>
                  </a:lnTo>
                  <a:lnTo>
                    <a:pt x="4422826" y="207340"/>
                  </a:lnTo>
                  <a:lnTo>
                    <a:pt x="4215485" y="50"/>
                  </a:lnTo>
                  <a:lnTo>
                    <a:pt x="4133151" y="82423"/>
                  </a:lnTo>
                  <a:lnTo>
                    <a:pt x="4340466" y="289699"/>
                  </a:lnTo>
                  <a:lnTo>
                    <a:pt x="4133519" y="496646"/>
                  </a:lnTo>
                  <a:lnTo>
                    <a:pt x="4215879" y="578993"/>
                  </a:lnTo>
                  <a:lnTo>
                    <a:pt x="4422851" y="372021"/>
                  </a:lnTo>
                  <a:lnTo>
                    <a:pt x="4629874" y="578967"/>
                  </a:lnTo>
                  <a:lnTo>
                    <a:pt x="4712208" y="496608"/>
                  </a:lnTo>
                  <a:lnTo>
                    <a:pt x="4505198" y="289674"/>
                  </a:lnTo>
                  <a:lnTo>
                    <a:pt x="4712513" y="82359"/>
                  </a:lnTo>
                  <a:close/>
                  <a:moveTo>
                    <a:pt x="4712576" y="2159241"/>
                  </a:moveTo>
                  <a:lnTo>
                    <a:pt x="4630229" y="2076894"/>
                  </a:lnTo>
                  <a:lnTo>
                    <a:pt x="4422584" y="2284539"/>
                  </a:lnTo>
                  <a:lnTo>
                    <a:pt x="4215206" y="2077148"/>
                  </a:lnTo>
                  <a:lnTo>
                    <a:pt x="4132859" y="2159495"/>
                  </a:lnTo>
                  <a:lnTo>
                    <a:pt x="4340237" y="2366886"/>
                  </a:lnTo>
                  <a:lnTo>
                    <a:pt x="4133596" y="2573528"/>
                  </a:lnTo>
                  <a:lnTo>
                    <a:pt x="4215943" y="2655874"/>
                  </a:lnTo>
                  <a:lnTo>
                    <a:pt x="4422584" y="2449233"/>
                  </a:lnTo>
                  <a:lnTo>
                    <a:pt x="4629493" y="2656128"/>
                  </a:lnTo>
                  <a:lnTo>
                    <a:pt x="4711839" y="2573782"/>
                  </a:lnTo>
                  <a:lnTo>
                    <a:pt x="4504931" y="2366886"/>
                  </a:lnTo>
                  <a:lnTo>
                    <a:pt x="4712576" y="2159241"/>
                  </a:lnTo>
                  <a:close/>
                  <a:moveTo>
                    <a:pt x="4712690" y="4236390"/>
                  </a:moveTo>
                  <a:lnTo>
                    <a:pt x="4630331" y="4154043"/>
                  </a:lnTo>
                  <a:lnTo>
                    <a:pt x="4422800" y="4361573"/>
                  </a:lnTo>
                  <a:lnTo>
                    <a:pt x="4215104" y="4153852"/>
                  </a:lnTo>
                  <a:lnTo>
                    <a:pt x="4132757" y="4236212"/>
                  </a:lnTo>
                  <a:lnTo>
                    <a:pt x="4340453" y="4443920"/>
                  </a:lnTo>
                  <a:lnTo>
                    <a:pt x="4133697" y="4650676"/>
                  </a:lnTo>
                  <a:lnTo>
                    <a:pt x="4216044" y="4733023"/>
                  </a:lnTo>
                  <a:lnTo>
                    <a:pt x="4422800" y="4526280"/>
                  </a:lnTo>
                  <a:lnTo>
                    <a:pt x="4629391" y="4732845"/>
                  </a:lnTo>
                  <a:lnTo>
                    <a:pt x="4711738" y="4650498"/>
                  </a:lnTo>
                  <a:lnTo>
                    <a:pt x="4505147" y="4443933"/>
                  </a:lnTo>
                  <a:lnTo>
                    <a:pt x="4712690" y="4236390"/>
                  </a:lnTo>
                  <a:close/>
                </a:path>
              </a:pathLst>
            </a:custGeom>
            <a:solidFill>
              <a:srgbClr val="011CE7"/>
            </a:solidFill>
            <a:ln>
              <a:noFill/>
            </a:ln>
          </p:spPr>
        </p:sp>
        <p:sp>
          <p:nvSpPr>
            <p:cNvPr id="2376" name="Google Shape;2376;p87"/>
            <p:cNvSpPr/>
            <p:nvPr/>
          </p:nvSpPr>
          <p:spPr>
            <a:xfrm>
              <a:off x="11086920" y="2724840"/>
              <a:ext cx="580390" cy="4733290"/>
            </a:xfrm>
            <a:custGeom>
              <a:rect b="b" l="l" r="r" t="t"/>
              <a:pathLst>
                <a:path extrusionOk="0" h="4733290" w="580390">
                  <a:moveTo>
                    <a:pt x="579602" y="4650625"/>
                  </a:moveTo>
                  <a:lnTo>
                    <a:pt x="372173" y="4443285"/>
                  </a:lnTo>
                  <a:lnTo>
                    <a:pt x="579259" y="4236199"/>
                  </a:lnTo>
                  <a:lnTo>
                    <a:pt x="496912" y="4153852"/>
                  </a:lnTo>
                  <a:lnTo>
                    <a:pt x="289814" y="4360951"/>
                  </a:lnTo>
                  <a:lnTo>
                    <a:pt x="82880" y="4154068"/>
                  </a:lnTo>
                  <a:lnTo>
                    <a:pt x="546" y="4236440"/>
                  </a:lnTo>
                  <a:lnTo>
                    <a:pt x="207454" y="4443311"/>
                  </a:lnTo>
                  <a:lnTo>
                    <a:pt x="279" y="4650486"/>
                  </a:lnTo>
                  <a:lnTo>
                    <a:pt x="82626" y="4732833"/>
                  </a:lnTo>
                  <a:lnTo>
                    <a:pt x="289826" y="4525632"/>
                  </a:lnTo>
                  <a:lnTo>
                    <a:pt x="497255" y="4732985"/>
                  </a:lnTo>
                  <a:lnTo>
                    <a:pt x="579602" y="4650625"/>
                  </a:lnTo>
                  <a:close/>
                  <a:moveTo>
                    <a:pt x="580136" y="2159241"/>
                  </a:moveTo>
                  <a:lnTo>
                    <a:pt x="497789" y="2076894"/>
                  </a:lnTo>
                  <a:lnTo>
                    <a:pt x="290055" y="2284628"/>
                  </a:lnTo>
                  <a:lnTo>
                    <a:pt x="82346" y="2076894"/>
                  </a:lnTo>
                  <a:lnTo>
                    <a:pt x="0" y="2159241"/>
                  </a:lnTo>
                  <a:lnTo>
                    <a:pt x="207708" y="2366975"/>
                  </a:lnTo>
                  <a:lnTo>
                    <a:pt x="1155" y="2573528"/>
                  </a:lnTo>
                  <a:lnTo>
                    <a:pt x="83502" y="2655874"/>
                  </a:lnTo>
                  <a:lnTo>
                    <a:pt x="290055" y="2449322"/>
                  </a:lnTo>
                  <a:lnTo>
                    <a:pt x="496633" y="2655874"/>
                  </a:lnTo>
                  <a:lnTo>
                    <a:pt x="578980" y="2573528"/>
                  </a:lnTo>
                  <a:lnTo>
                    <a:pt x="372402" y="2366975"/>
                  </a:lnTo>
                  <a:lnTo>
                    <a:pt x="580136" y="2159241"/>
                  </a:lnTo>
                  <a:close/>
                  <a:moveTo>
                    <a:pt x="580212" y="82346"/>
                  </a:moveTo>
                  <a:lnTo>
                    <a:pt x="497865" y="0"/>
                  </a:lnTo>
                  <a:lnTo>
                    <a:pt x="1231" y="496633"/>
                  </a:lnTo>
                  <a:lnTo>
                    <a:pt x="83578" y="578980"/>
                  </a:lnTo>
                  <a:lnTo>
                    <a:pt x="580212" y="82346"/>
                  </a:lnTo>
                  <a:close/>
                </a:path>
              </a:pathLst>
            </a:custGeom>
            <a:solidFill>
              <a:srgbClr val="011CE7"/>
            </a:solidFill>
            <a:ln>
              <a:noFill/>
            </a:ln>
          </p:spPr>
        </p:sp>
        <p:sp>
          <p:nvSpPr>
            <p:cNvPr id="2377" name="Google Shape;2377;p87"/>
            <p:cNvSpPr/>
            <p:nvPr/>
          </p:nvSpPr>
          <p:spPr>
            <a:xfrm>
              <a:off x="11229120" y="790920"/>
              <a:ext cx="4426584" cy="7562215"/>
            </a:xfrm>
            <a:custGeom>
              <a:rect b="b" l="l" r="r" t="t"/>
              <a:pathLst>
                <a:path extrusionOk="0" h="7562215" w="4426584">
                  <a:moveTo>
                    <a:pt x="293497" y="3129280"/>
                  </a:moveTo>
                  <a:lnTo>
                    <a:pt x="279895" y="3115678"/>
                  </a:lnTo>
                  <a:lnTo>
                    <a:pt x="146812" y="3248761"/>
                  </a:lnTo>
                  <a:lnTo>
                    <a:pt x="13754" y="3115678"/>
                  </a:lnTo>
                  <a:lnTo>
                    <a:pt x="152" y="3129280"/>
                  </a:lnTo>
                  <a:lnTo>
                    <a:pt x="133210" y="3262363"/>
                  </a:lnTo>
                  <a:lnTo>
                    <a:pt x="1460" y="3394113"/>
                  </a:lnTo>
                  <a:lnTo>
                    <a:pt x="15074" y="3407714"/>
                  </a:lnTo>
                  <a:lnTo>
                    <a:pt x="146824" y="3275965"/>
                  </a:lnTo>
                  <a:lnTo>
                    <a:pt x="278574" y="3407714"/>
                  </a:lnTo>
                  <a:lnTo>
                    <a:pt x="292176" y="3394113"/>
                  </a:lnTo>
                  <a:lnTo>
                    <a:pt x="160413" y="3262363"/>
                  </a:lnTo>
                  <a:lnTo>
                    <a:pt x="293497" y="3129280"/>
                  </a:lnTo>
                  <a:close/>
                  <a:moveTo>
                    <a:pt x="293598" y="5206174"/>
                  </a:moveTo>
                  <a:lnTo>
                    <a:pt x="279996" y="5192573"/>
                  </a:lnTo>
                  <a:lnTo>
                    <a:pt x="146799" y="5325770"/>
                  </a:lnTo>
                  <a:lnTo>
                    <a:pt x="13614" y="5192573"/>
                  </a:lnTo>
                  <a:lnTo>
                    <a:pt x="0" y="5206174"/>
                  </a:lnTo>
                  <a:lnTo>
                    <a:pt x="133197" y="5339372"/>
                  </a:lnTo>
                  <a:lnTo>
                    <a:pt x="1574" y="5470995"/>
                  </a:lnTo>
                  <a:lnTo>
                    <a:pt x="15176" y="5484609"/>
                  </a:lnTo>
                  <a:lnTo>
                    <a:pt x="146799" y="5352986"/>
                  </a:lnTo>
                  <a:lnTo>
                    <a:pt x="278434" y="5484609"/>
                  </a:lnTo>
                  <a:lnTo>
                    <a:pt x="292036" y="5470995"/>
                  </a:lnTo>
                  <a:lnTo>
                    <a:pt x="160401" y="5339372"/>
                  </a:lnTo>
                  <a:lnTo>
                    <a:pt x="293598" y="5206174"/>
                  </a:lnTo>
                  <a:close/>
                  <a:moveTo>
                    <a:pt x="293636" y="1052144"/>
                  </a:moveTo>
                  <a:lnTo>
                    <a:pt x="280035" y="1038542"/>
                  </a:lnTo>
                  <a:lnTo>
                    <a:pt x="146977" y="1171600"/>
                  </a:lnTo>
                  <a:lnTo>
                    <a:pt x="13931" y="1038542"/>
                  </a:lnTo>
                  <a:lnTo>
                    <a:pt x="317" y="1052144"/>
                  </a:lnTo>
                  <a:lnTo>
                    <a:pt x="133375" y="1185202"/>
                  </a:lnTo>
                  <a:lnTo>
                    <a:pt x="1612" y="1316964"/>
                  </a:lnTo>
                  <a:lnTo>
                    <a:pt x="15214" y="1330566"/>
                  </a:lnTo>
                  <a:lnTo>
                    <a:pt x="146977" y="1198803"/>
                  </a:lnTo>
                  <a:lnTo>
                    <a:pt x="278752" y="1330566"/>
                  </a:lnTo>
                  <a:lnTo>
                    <a:pt x="292354" y="1316964"/>
                  </a:lnTo>
                  <a:lnTo>
                    <a:pt x="160578" y="1185202"/>
                  </a:lnTo>
                  <a:lnTo>
                    <a:pt x="293636" y="1052144"/>
                  </a:lnTo>
                  <a:close/>
                  <a:moveTo>
                    <a:pt x="293712" y="7283323"/>
                  </a:moveTo>
                  <a:lnTo>
                    <a:pt x="280111" y="7269721"/>
                  </a:lnTo>
                  <a:lnTo>
                    <a:pt x="146926" y="7402906"/>
                  </a:lnTo>
                  <a:lnTo>
                    <a:pt x="13754" y="7269721"/>
                  </a:lnTo>
                  <a:lnTo>
                    <a:pt x="152" y="7283323"/>
                  </a:lnTo>
                  <a:lnTo>
                    <a:pt x="133324" y="7416508"/>
                  </a:lnTo>
                  <a:lnTo>
                    <a:pt x="1676" y="7548143"/>
                  </a:lnTo>
                  <a:lnTo>
                    <a:pt x="15278" y="7561745"/>
                  </a:lnTo>
                  <a:lnTo>
                    <a:pt x="146926" y="7430109"/>
                  </a:lnTo>
                  <a:lnTo>
                    <a:pt x="278574" y="7561745"/>
                  </a:lnTo>
                  <a:lnTo>
                    <a:pt x="292176" y="7548143"/>
                  </a:lnTo>
                  <a:lnTo>
                    <a:pt x="160528" y="7416508"/>
                  </a:lnTo>
                  <a:lnTo>
                    <a:pt x="293712" y="7283323"/>
                  </a:lnTo>
                  <a:close/>
                  <a:moveTo>
                    <a:pt x="1326857" y="4167632"/>
                  </a:moveTo>
                  <a:lnTo>
                    <a:pt x="1313256" y="4154030"/>
                  </a:lnTo>
                  <a:lnTo>
                    <a:pt x="1180172" y="4287113"/>
                  </a:lnTo>
                  <a:lnTo>
                    <a:pt x="1047102" y="4154030"/>
                  </a:lnTo>
                  <a:lnTo>
                    <a:pt x="1033500" y="4167632"/>
                  </a:lnTo>
                  <a:lnTo>
                    <a:pt x="1166571" y="4300702"/>
                  </a:lnTo>
                  <a:lnTo>
                    <a:pt x="1034821" y="4432452"/>
                  </a:lnTo>
                  <a:lnTo>
                    <a:pt x="1048423" y="4446054"/>
                  </a:lnTo>
                  <a:lnTo>
                    <a:pt x="1180172" y="4314304"/>
                  </a:lnTo>
                  <a:lnTo>
                    <a:pt x="1311935" y="4446054"/>
                  </a:lnTo>
                  <a:lnTo>
                    <a:pt x="1325537" y="4432452"/>
                  </a:lnTo>
                  <a:lnTo>
                    <a:pt x="1193774" y="4300702"/>
                  </a:lnTo>
                  <a:lnTo>
                    <a:pt x="1326857" y="4167632"/>
                  </a:lnTo>
                  <a:close/>
                  <a:moveTo>
                    <a:pt x="1326857" y="13601"/>
                  </a:moveTo>
                  <a:lnTo>
                    <a:pt x="1313256" y="0"/>
                  </a:lnTo>
                  <a:lnTo>
                    <a:pt x="1180198" y="133057"/>
                  </a:lnTo>
                  <a:lnTo>
                    <a:pt x="1047140" y="0"/>
                  </a:lnTo>
                  <a:lnTo>
                    <a:pt x="1033538" y="13601"/>
                  </a:lnTo>
                  <a:lnTo>
                    <a:pt x="1166583" y="146659"/>
                  </a:lnTo>
                  <a:lnTo>
                    <a:pt x="1034821" y="278422"/>
                  </a:lnTo>
                  <a:lnTo>
                    <a:pt x="1048423" y="292036"/>
                  </a:lnTo>
                  <a:lnTo>
                    <a:pt x="1180185" y="160274"/>
                  </a:lnTo>
                  <a:lnTo>
                    <a:pt x="1311960" y="292036"/>
                  </a:lnTo>
                  <a:lnTo>
                    <a:pt x="1325575" y="278422"/>
                  </a:lnTo>
                  <a:lnTo>
                    <a:pt x="1193800" y="146659"/>
                  </a:lnTo>
                  <a:lnTo>
                    <a:pt x="1326857" y="13601"/>
                  </a:lnTo>
                  <a:close/>
                  <a:moveTo>
                    <a:pt x="1326921" y="6244780"/>
                  </a:moveTo>
                  <a:lnTo>
                    <a:pt x="1313319" y="6231179"/>
                  </a:lnTo>
                  <a:lnTo>
                    <a:pt x="1180134" y="6364364"/>
                  </a:lnTo>
                  <a:lnTo>
                    <a:pt x="1046784" y="6231001"/>
                  </a:lnTo>
                  <a:lnTo>
                    <a:pt x="1033183" y="6244602"/>
                  </a:lnTo>
                  <a:lnTo>
                    <a:pt x="1166545" y="6377965"/>
                  </a:lnTo>
                  <a:lnTo>
                    <a:pt x="1034897" y="6509613"/>
                  </a:lnTo>
                  <a:lnTo>
                    <a:pt x="1048499" y="6523215"/>
                  </a:lnTo>
                  <a:lnTo>
                    <a:pt x="1180147" y="6391567"/>
                  </a:lnTo>
                  <a:lnTo>
                    <a:pt x="1311617" y="6523025"/>
                  </a:lnTo>
                  <a:lnTo>
                    <a:pt x="1325219" y="6509423"/>
                  </a:lnTo>
                  <a:lnTo>
                    <a:pt x="1193749" y="6377965"/>
                  </a:lnTo>
                  <a:lnTo>
                    <a:pt x="1326921" y="6244780"/>
                  </a:lnTo>
                  <a:close/>
                  <a:moveTo>
                    <a:pt x="1326921" y="2090750"/>
                  </a:moveTo>
                  <a:lnTo>
                    <a:pt x="1313319" y="2077148"/>
                  </a:lnTo>
                  <a:lnTo>
                    <a:pt x="1180274" y="2210193"/>
                  </a:lnTo>
                  <a:lnTo>
                    <a:pt x="1047242" y="2077148"/>
                  </a:lnTo>
                  <a:lnTo>
                    <a:pt x="1033640" y="2090750"/>
                  </a:lnTo>
                  <a:lnTo>
                    <a:pt x="1166672" y="2223795"/>
                  </a:lnTo>
                  <a:lnTo>
                    <a:pt x="1034897" y="2355570"/>
                  </a:lnTo>
                  <a:lnTo>
                    <a:pt x="1048499" y="2369172"/>
                  </a:lnTo>
                  <a:lnTo>
                    <a:pt x="1180274" y="2237397"/>
                  </a:lnTo>
                  <a:lnTo>
                    <a:pt x="1312075" y="2369172"/>
                  </a:lnTo>
                  <a:lnTo>
                    <a:pt x="1325676" y="2355570"/>
                  </a:lnTo>
                  <a:lnTo>
                    <a:pt x="1193876" y="2223795"/>
                  </a:lnTo>
                  <a:lnTo>
                    <a:pt x="1326921" y="2090750"/>
                  </a:lnTo>
                  <a:close/>
                  <a:moveTo>
                    <a:pt x="2359787" y="5206238"/>
                  </a:moveTo>
                  <a:lnTo>
                    <a:pt x="2346185" y="5192636"/>
                  </a:lnTo>
                  <a:lnTo>
                    <a:pt x="2213127" y="5325694"/>
                  </a:lnTo>
                  <a:lnTo>
                    <a:pt x="2080082" y="5192636"/>
                  </a:lnTo>
                  <a:lnTo>
                    <a:pt x="2066467" y="5206238"/>
                  </a:lnTo>
                  <a:lnTo>
                    <a:pt x="2199525" y="5339296"/>
                  </a:lnTo>
                  <a:lnTo>
                    <a:pt x="2067763" y="5471058"/>
                  </a:lnTo>
                  <a:lnTo>
                    <a:pt x="2081364" y="5484673"/>
                  </a:lnTo>
                  <a:lnTo>
                    <a:pt x="2213127" y="5352897"/>
                  </a:lnTo>
                  <a:lnTo>
                    <a:pt x="2344902" y="5484660"/>
                  </a:lnTo>
                  <a:lnTo>
                    <a:pt x="2358504" y="5471058"/>
                  </a:lnTo>
                  <a:lnTo>
                    <a:pt x="2226729" y="5339296"/>
                  </a:lnTo>
                  <a:lnTo>
                    <a:pt x="2359787" y="5206238"/>
                  </a:lnTo>
                  <a:close/>
                  <a:moveTo>
                    <a:pt x="2359825" y="1052207"/>
                  </a:moveTo>
                  <a:lnTo>
                    <a:pt x="2346223" y="1038606"/>
                  </a:lnTo>
                  <a:lnTo>
                    <a:pt x="2213140" y="1171676"/>
                  </a:lnTo>
                  <a:lnTo>
                    <a:pt x="2080082" y="1038606"/>
                  </a:lnTo>
                  <a:lnTo>
                    <a:pt x="2066467" y="1052207"/>
                  </a:lnTo>
                  <a:lnTo>
                    <a:pt x="2199538" y="1185278"/>
                  </a:lnTo>
                  <a:lnTo>
                    <a:pt x="2067788" y="1317028"/>
                  </a:lnTo>
                  <a:lnTo>
                    <a:pt x="2081390" y="1330629"/>
                  </a:lnTo>
                  <a:lnTo>
                    <a:pt x="2213140" y="1198880"/>
                  </a:lnTo>
                  <a:lnTo>
                    <a:pt x="2344902" y="1330629"/>
                  </a:lnTo>
                  <a:lnTo>
                    <a:pt x="2358504" y="1317028"/>
                  </a:lnTo>
                  <a:lnTo>
                    <a:pt x="2226741" y="1185278"/>
                  </a:lnTo>
                  <a:lnTo>
                    <a:pt x="2359825" y="1052207"/>
                  </a:lnTo>
                  <a:close/>
                  <a:moveTo>
                    <a:pt x="2359926" y="7283386"/>
                  </a:moveTo>
                  <a:lnTo>
                    <a:pt x="2346325" y="7269785"/>
                  </a:lnTo>
                  <a:lnTo>
                    <a:pt x="2213127" y="7402982"/>
                  </a:lnTo>
                  <a:lnTo>
                    <a:pt x="2079942" y="7269785"/>
                  </a:lnTo>
                  <a:lnTo>
                    <a:pt x="2066328" y="7283386"/>
                  </a:lnTo>
                  <a:lnTo>
                    <a:pt x="2199525" y="7416584"/>
                  </a:lnTo>
                  <a:lnTo>
                    <a:pt x="2067902" y="7548207"/>
                  </a:lnTo>
                  <a:lnTo>
                    <a:pt x="2081504" y="7561808"/>
                  </a:lnTo>
                  <a:lnTo>
                    <a:pt x="2213127" y="7430186"/>
                  </a:lnTo>
                  <a:lnTo>
                    <a:pt x="2344763" y="7561808"/>
                  </a:lnTo>
                  <a:lnTo>
                    <a:pt x="2358364" y="7548207"/>
                  </a:lnTo>
                  <a:lnTo>
                    <a:pt x="2226729" y="7416584"/>
                  </a:lnTo>
                  <a:lnTo>
                    <a:pt x="2359926" y="7283386"/>
                  </a:lnTo>
                  <a:close/>
                  <a:moveTo>
                    <a:pt x="2359926" y="3129356"/>
                  </a:moveTo>
                  <a:lnTo>
                    <a:pt x="2346325" y="3115754"/>
                  </a:lnTo>
                  <a:lnTo>
                    <a:pt x="2213279" y="3248799"/>
                  </a:lnTo>
                  <a:lnTo>
                    <a:pt x="2080247" y="3115754"/>
                  </a:lnTo>
                  <a:lnTo>
                    <a:pt x="2066645" y="3129356"/>
                  </a:lnTo>
                  <a:lnTo>
                    <a:pt x="2199678" y="3262401"/>
                  </a:lnTo>
                  <a:lnTo>
                    <a:pt x="2067902" y="3394176"/>
                  </a:lnTo>
                  <a:lnTo>
                    <a:pt x="2081504" y="3407778"/>
                  </a:lnTo>
                  <a:lnTo>
                    <a:pt x="2213279" y="3276003"/>
                  </a:lnTo>
                  <a:lnTo>
                    <a:pt x="2345080" y="3407778"/>
                  </a:lnTo>
                  <a:lnTo>
                    <a:pt x="2358682" y="3394176"/>
                  </a:lnTo>
                  <a:lnTo>
                    <a:pt x="2226881" y="3262401"/>
                  </a:lnTo>
                  <a:lnTo>
                    <a:pt x="2359926" y="3129356"/>
                  </a:lnTo>
                  <a:close/>
                  <a:moveTo>
                    <a:pt x="3393008" y="13665"/>
                  </a:moveTo>
                  <a:lnTo>
                    <a:pt x="3379406" y="63"/>
                  </a:lnTo>
                  <a:lnTo>
                    <a:pt x="3246488" y="132981"/>
                  </a:lnTo>
                  <a:lnTo>
                    <a:pt x="3113570" y="63"/>
                  </a:lnTo>
                  <a:lnTo>
                    <a:pt x="3099968" y="13665"/>
                  </a:lnTo>
                  <a:lnTo>
                    <a:pt x="3232874" y="146583"/>
                  </a:lnTo>
                  <a:lnTo>
                    <a:pt x="3100971" y="278485"/>
                  </a:lnTo>
                  <a:lnTo>
                    <a:pt x="3114573" y="292100"/>
                  </a:lnTo>
                  <a:lnTo>
                    <a:pt x="3246488" y="160185"/>
                  </a:lnTo>
                  <a:lnTo>
                    <a:pt x="3378403" y="292100"/>
                  </a:lnTo>
                  <a:lnTo>
                    <a:pt x="3392005" y="278485"/>
                  </a:lnTo>
                  <a:lnTo>
                    <a:pt x="3260090" y="146583"/>
                  </a:lnTo>
                  <a:lnTo>
                    <a:pt x="3393008" y="13665"/>
                  </a:lnTo>
                  <a:close/>
                  <a:moveTo>
                    <a:pt x="3393109" y="6244844"/>
                  </a:moveTo>
                  <a:lnTo>
                    <a:pt x="3379508" y="6231242"/>
                  </a:lnTo>
                  <a:lnTo>
                    <a:pt x="3246450" y="6364300"/>
                  </a:lnTo>
                  <a:lnTo>
                    <a:pt x="3113227" y="6231052"/>
                  </a:lnTo>
                  <a:lnTo>
                    <a:pt x="3099612" y="6244666"/>
                  </a:lnTo>
                  <a:lnTo>
                    <a:pt x="3232848" y="6377902"/>
                  </a:lnTo>
                  <a:lnTo>
                    <a:pt x="3101086" y="6509664"/>
                  </a:lnTo>
                  <a:lnTo>
                    <a:pt x="3114687" y="6523266"/>
                  </a:lnTo>
                  <a:lnTo>
                    <a:pt x="3246450" y="6391503"/>
                  </a:lnTo>
                  <a:lnTo>
                    <a:pt x="3378047" y="6523088"/>
                  </a:lnTo>
                  <a:lnTo>
                    <a:pt x="3391649" y="6509486"/>
                  </a:lnTo>
                  <a:lnTo>
                    <a:pt x="3260052" y="6377902"/>
                  </a:lnTo>
                  <a:lnTo>
                    <a:pt x="3393109" y="6244844"/>
                  </a:lnTo>
                  <a:close/>
                  <a:moveTo>
                    <a:pt x="3393186" y="2090813"/>
                  </a:moveTo>
                  <a:lnTo>
                    <a:pt x="3379571" y="2077212"/>
                  </a:lnTo>
                  <a:lnTo>
                    <a:pt x="3246501" y="2210282"/>
                  </a:lnTo>
                  <a:lnTo>
                    <a:pt x="3113430" y="2077212"/>
                  </a:lnTo>
                  <a:lnTo>
                    <a:pt x="3099828" y="2090813"/>
                  </a:lnTo>
                  <a:lnTo>
                    <a:pt x="3232899" y="2223884"/>
                  </a:lnTo>
                  <a:lnTo>
                    <a:pt x="3101149" y="2355634"/>
                  </a:lnTo>
                  <a:lnTo>
                    <a:pt x="3114751" y="2369235"/>
                  </a:lnTo>
                  <a:lnTo>
                    <a:pt x="3246501" y="2237486"/>
                  </a:lnTo>
                  <a:lnTo>
                    <a:pt x="3378263" y="2369235"/>
                  </a:lnTo>
                  <a:lnTo>
                    <a:pt x="3391865" y="2355634"/>
                  </a:lnTo>
                  <a:lnTo>
                    <a:pt x="3260102" y="2223884"/>
                  </a:lnTo>
                  <a:lnTo>
                    <a:pt x="3393186" y="2090813"/>
                  </a:lnTo>
                  <a:close/>
                  <a:moveTo>
                    <a:pt x="3393287" y="4167708"/>
                  </a:moveTo>
                  <a:lnTo>
                    <a:pt x="3379686" y="4154093"/>
                  </a:lnTo>
                  <a:lnTo>
                    <a:pt x="3246348" y="4287431"/>
                  </a:lnTo>
                  <a:lnTo>
                    <a:pt x="3113290" y="4154360"/>
                  </a:lnTo>
                  <a:lnTo>
                    <a:pt x="3099689" y="4167962"/>
                  </a:lnTo>
                  <a:lnTo>
                    <a:pt x="3232747" y="4301033"/>
                  </a:lnTo>
                  <a:lnTo>
                    <a:pt x="3101251" y="4432528"/>
                  </a:lnTo>
                  <a:lnTo>
                    <a:pt x="3114865" y="4446130"/>
                  </a:lnTo>
                  <a:lnTo>
                    <a:pt x="3246361" y="4314634"/>
                  </a:lnTo>
                  <a:lnTo>
                    <a:pt x="3378111" y="4446384"/>
                  </a:lnTo>
                  <a:lnTo>
                    <a:pt x="3391725" y="4432782"/>
                  </a:lnTo>
                  <a:lnTo>
                    <a:pt x="3259963" y="4301033"/>
                  </a:lnTo>
                  <a:lnTo>
                    <a:pt x="3393287" y="4167708"/>
                  </a:lnTo>
                  <a:close/>
                  <a:moveTo>
                    <a:pt x="4426153" y="5206123"/>
                  </a:moveTo>
                  <a:lnTo>
                    <a:pt x="4412551" y="5192522"/>
                  </a:lnTo>
                  <a:lnTo>
                    <a:pt x="4278935" y="5326126"/>
                  </a:lnTo>
                  <a:lnTo>
                    <a:pt x="4145775" y="5192954"/>
                  </a:lnTo>
                  <a:lnTo>
                    <a:pt x="4132173" y="5206568"/>
                  </a:lnTo>
                  <a:lnTo>
                    <a:pt x="4265333" y="5339740"/>
                  </a:lnTo>
                  <a:lnTo>
                    <a:pt x="4134116" y="5470944"/>
                  </a:lnTo>
                  <a:lnTo>
                    <a:pt x="4147718" y="5484546"/>
                  </a:lnTo>
                  <a:lnTo>
                    <a:pt x="4278935" y="5353342"/>
                  </a:lnTo>
                  <a:lnTo>
                    <a:pt x="4410595" y="5484990"/>
                  </a:lnTo>
                  <a:lnTo>
                    <a:pt x="4424197" y="5471388"/>
                  </a:lnTo>
                  <a:lnTo>
                    <a:pt x="4292536" y="5339740"/>
                  </a:lnTo>
                  <a:lnTo>
                    <a:pt x="4426153" y="5206123"/>
                  </a:lnTo>
                  <a:close/>
                  <a:moveTo>
                    <a:pt x="4426216" y="1052093"/>
                  </a:moveTo>
                  <a:lnTo>
                    <a:pt x="4412615" y="1038491"/>
                  </a:lnTo>
                  <a:lnTo>
                    <a:pt x="4279100" y="1172006"/>
                  </a:lnTo>
                  <a:lnTo>
                    <a:pt x="4145775" y="1038669"/>
                  </a:lnTo>
                  <a:lnTo>
                    <a:pt x="4132173" y="1052271"/>
                  </a:lnTo>
                  <a:lnTo>
                    <a:pt x="4265498" y="1185608"/>
                  </a:lnTo>
                  <a:lnTo>
                    <a:pt x="4134193" y="1316913"/>
                  </a:lnTo>
                  <a:lnTo>
                    <a:pt x="4147794" y="1330515"/>
                  </a:lnTo>
                  <a:lnTo>
                    <a:pt x="4279100" y="1199210"/>
                  </a:lnTo>
                  <a:lnTo>
                    <a:pt x="4410595" y="1330693"/>
                  </a:lnTo>
                  <a:lnTo>
                    <a:pt x="4424197" y="1317091"/>
                  </a:lnTo>
                  <a:lnTo>
                    <a:pt x="4292701" y="1185608"/>
                  </a:lnTo>
                  <a:lnTo>
                    <a:pt x="4426216" y="1052093"/>
                  </a:lnTo>
                  <a:close/>
                  <a:moveTo>
                    <a:pt x="4426255" y="7283018"/>
                  </a:moveTo>
                  <a:lnTo>
                    <a:pt x="4412653" y="7269404"/>
                  </a:lnTo>
                  <a:lnTo>
                    <a:pt x="4278782" y="7403274"/>
                  </a:lnTo>
                  <a:lnTo>
                    <a:pt x="4145635" y="7270102"/>
                  </a:lnTo>
                  <a:lnTo>
                    <a:pt x="4132021" y="7283704"/>
                  </a:lnTo>
                  <a:lnTo>
                    <a:pt x="4265180" y="7416876"/>
                  </a:lnTo>
                  <a:lnTo>
                    <a:pt x="4134218" y="7547838"/>
                  </a:lnTo>
                  <a:lnTo>
                    <a:pt x="4147832" y="7561440"/>
                  </a:lnTo>
                  <a:lnTo>
                    <a:pt x="4278795" y="7430478"/>
                  </a:lnTo>
                  <a:lnTo>
                    <a:pt x="4410456" y="7562139"/>
                  </a:lnTo>
                  <a:lnTo>
                    <a:pt x="4424057" y="7548537"/>
                  </a:lnTo>
                  <a:lnTo>
                    <a:pt x="4292397" y="7416876"/>
                  </a:lnTo>
                  <a:lnTo>
                    <a:pt x="4426255" y="7283018"/>
                  </a:lnTo>
                  <a:close/>
                  <a:moveTo>
                    <a:pt x="4426293" y="3128975"/>
                  </a:moveTo>
                  <a:lnTo>
                    <a:pt x="4412691" y="3115373"/>
                  </a:lnTo>
                  <a:lnTo>
                    <a:pt x="4279074" y="3248990"/>
                  </a:lnTo>
                  <a:lnTo>
                    <a:pt x="4145915" y="3115818"/>
                  </a:lnTo>
                  <a:lnTo>
                    <a:pt x="4132313" y="3129419"/>
                  </a:lnTo>
                  <a:lnTo>
                    <a:pt x="4265473" y="3262592"/>
                  </a:lnTo>
                  <a:lnTo>
                    <a:pt x="4134256" y="3393795"/>
                  </a:lnTo>
                  <a:lnTo>
                    <a:pt x="4147858" y="3407410"/>
                  </a:lnTo>
                  <a:lnTo>
                    <a:pt x="4279074" y="3276193"/>
                  </a:lnTo>
                  <a:lnTo>
                    <a:pt x="4410735" y="3407841"/>
                  </a:lnTo>
                  <a:lnTo>
                    <a:pt x="4424337" y="3394240"/>
                  </a:lnTo>
                  <a:lnTo>
                    <a:pt x="4292676" y="3262592"/>
                  </a:lnTo>
                  <a:lnTo>
                    <a:pt x="4426293" y="31289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pic>
        <p:nvPicPr>
          <p:cNvPr id="2378" name="Google Shape;237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821" y="4733957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379" name="Google Shape;2379;p87"/>
          <p:cNvSpPr txBox="1"/>
          <p:nvPr/>
        </p:nvSpPr>
        <p:spPr>
          <a:xfrm>
            <a:off x="300575" y="1365625"/>
            <a:ext cx="6009900" cy="24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25" lIns="51425" spcFirstLastPara="1" rIns="51425" wrap="square" tIns="5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latin typeface="Montserrat"/>
                <a:ea typeface="Montserrat"/>
                <a:cs typeface="Montserrat"/>
                <a:sym typeface="Montserrat"/>
              </a:rPr>
              <a:t>Entendimento dos usuários e entregas de valor </a:t>
            </a:r>
            <a:endParaRPr b="1"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Pesquisa com os usuários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Entendimento do problema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Para quem é o problema (definição do Target Customer)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A busca por oportunidades (contexto externo vs. interno)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Validação das hipóteses iniciais para testar o market fit do produto</a:t>
            </a:r>
            <a:endParaRPr b="1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0" name="Google Shape;2380;p87"/>
          <p:cNvSpPr txBox="1"/>
          <p:nvPr/>
        </p:nvSpPr>
        <p:spPr>
          <a:xfrm>
            <a:off x="287089" y="660650"/>
            <a:ext cx="58599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25" lIns="51425" spcFirstLastPara="1" rIns="51425" wrap="square" tIns="5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lang="pt-BR" sz="2600">
                <a:latin typeface="Montserrat"/>
                <a:ea typeface="Montserrat"/>
                <a:cs typeface="Montserrat"/>
                <a:sym typeface="Montserrat"/>
              </a:rPr>
              <a:t>Módulo 4, parte 1</a:t>
            </a:r>
            <a:endParaRPr b="1" i="0" sz="2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4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" name="Google Shape;2385;p88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6" name="Google Shape;2386;p88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7" name="Google Shape;2387;p88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8" name="Google Shape;2388;p88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9" name="Google Shape;2389;p88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0" name="Google Shape;2390;p88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1" name="Google Shape;2391;p88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2" name="Google Shape;2392;p88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3" name="Google Shape;2393;p88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4" name="Google Shape;2394;p88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5" name="Google Shape;2395;p88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6" name="Google Shape;2396;p88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7" name="Google Shape;2397;p88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8" name="Google Shape;2398;p88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9" name="Google Shape;2399;p88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0" name="Google Shape;2400;p88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1" name="Google Shape;2401;p88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2" name="Google Shape;2402;p88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3" name="Google Shape;2403;p88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4" name="Google Shape;2404;p88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5" name="Google Shape;2405;p88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6" name="Google Shape;2406;p88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7" name="Google Shape;2407;p88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8" name="Google Shape;2408;p88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9" name="Google Shape;2409;p88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0" name="Google Shape;2410;p88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1" name="Google Shape;2411;p88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2" name="Google Shape;2412;p88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13" name="Google Shape;2413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414" name="Google Shape;2414;p88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Pesquisa com usuários (user research)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15" name="Google Shape;2415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6" name="Google Shape;2416;p88"/>
          <p:cNvPicPr preferRelativeResize="0"/>
          <p:nvPr/>
        </p:nvPicPr>
        <p:blipFill rotWithShape="1">
          <a:blip r:embed="rId5">
            <a:alphaModFix/>
          </a:blip>
          <a:srcRect b="0" l="0" r="0" t="8441"/>
          <a:stretch/>
        </p:blipFill>
        <p:spPr>
          <a:xfrm>
            <a:off x="1418550" y="1217850"/>
            <a:ext cx="6436649" cy="35624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7" name="Google Shape;2417;p88"/>
          <p:cNvSpPr txBox="1"/>
          <p:nvPr/>
        </p:nvSpPr>
        <p:spPr>
          <a:xfrm>
            <a:off x="1702700" y="1263946"/>
            <a:ext cx="2730900" cy="3849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Market research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8" name="Google Shape;2418;p88"/>
          <p:cNvSpPr txBox="1"/>
          <p:nvPr/>
        </p:nvSpPr>
        <p:spPr>
          <a:xfrm>
            <a:off x="4695293" y="1263946"/>
            <a:ext cx="2730900" cy="3849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User research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9" name="Google Shape;2419;p88"/>
          <p:cNvSpPr txBox="1"/>
          <p:nvPr/>
        </p:nvSpPr>
        <p:spPr>
          <a:xfrm>
            <a:off x="1668187" y="1701478"/>
            <a:ext cx="13980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latin typeface="Montserrat"/>
                <a:ea typeface="Montserrat"/>
                <a:cs typeface="Montserrat"/>
                <a:sym typeface="Montserrat"/>
              </a:rPr>
              <a:t>100 pessoas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20" name="Google Shape;2420;p88"/>
          <p:cNvSpPr txBox="1"/>
          <p:nvPr/>
        </p:nvSpPr>
        <p:spPr>
          <a:xfrm>
            <a:off x="4668652" y="1699517"/>
            <a:ext cx="13980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latin typeface="Montserrat"/>
                <a:ea typeface="Montserrat"/>
                <a:cs typeface="Montserrat"/>
                <a:sym typeface="Montserrat"/>
              </a:rPr>
              <a:t>10 pessoas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21" name="Google Shape;2421;p88"/>
          <p:cNvSpPr/>
          <p:nvPr/>
        </p:nvSpPr>
        <p:spPr>
          <a:xfrm>
            <a:off x="1662765" y="4075385"/>
            <a:ext cx="1451400" cy="21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 verdades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22" name="Google Shape;2422;p88"/>
          <p:cNvSpPr/>
          <p:nvPr/>
        </p:nvSpPr>
        <p:spPr>
          <a:xfrm>
            <a:off x="4678917" y="2625657"/>
            <a:ext cx="1451400" cy="21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100 insights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6" name="Shape 2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7" name="Google Shape;2427;p89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8" name="Google Shape;2428;p89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9" name="Google Shape;2429;p89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0" name="Google Shape;2430;p89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1" name="Google Shape;2431;p89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2" name="Google Shape;2432;p89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3" name="Google Shape;2433;p89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4" name="Google Shape;2434;p89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5" name="Google Shape;2435;p89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6" name="Google Shape;2436;p89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7" name="Google Shape;2437;p89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8" name="Google Shape;2438;p89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9" name="Google Shape;2439;p89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0" name="Google Shape;2440;p89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1" name="Google Shape;2441;p89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2" name="Google Shape;2442;p89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3" name="Google Shape;2443;p89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4" name="Google Shape;2444;p89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5" name="Google Shape;2445;p89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6" name="Google Shape;2446;p89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7" name="Google Shape;2447;p89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8" name="Google Shape;2448;p89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9" name="Google Shape;2449;p89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0" name="Google Shape;2450;p89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1" name="Google Shape;2451;p89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2" name="Google Shape;2452;p89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3" name="Google Shape;2453;p89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4" name="Google Shape;2454;p89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5" name="Google Shape;2455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456" name="Google Shape;2456;p89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Combinação de métodos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57" name="Google Shape;2457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8" name="Google Shape;2458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0317" y="1118060"/>
            <a:ext cx="7219649" cy="3338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2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p90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4" name="Google Shape;2464;p90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5" name="Google Shape;2465;p90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6" name="Google Shape;2466;p90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7" name="Google Shape;2467;p90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8" name="Google Shape;2468;p90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9" name="Google Shape;2469;p90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0" name="Google Shape;2470;p90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1" name="Google Shape;2471;p90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2" name="Google Shape;2472;p90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3" name="Google Shape;2473;p90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4" name="Google Shape;2474;p90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5" name="Google Shape;2475;p90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6" name="Google Shape;2476;p90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7" name="Google Shape;2477;p90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8" name="Google Shape;2478;p90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9" name="Google Shape;2479;p90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0" name="Google Shape;2480;p90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1" name="Google Shape;2481;p90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2" name="Google Shape;2482;p90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3" name="Google Shape;2483;p90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4" name="Google Shape;2484;p90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5" name="Google Shape;2485;p90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6" name="Google Shape;2486;p90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7" name="Google Shape;2487;p90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8" name="Google Shape;2488;p90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9" name="Google Shape;2489;p90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0" name="Google Shape;2490;p90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91" name="Google Shape;2491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492" name="Google Shape;2492;p90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Entendimento do problema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93" name="Google Shape;2493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4" name="Google Shape;2494;p90"/>
          <p:cNvPicPr preferRelativeResize="0"/>
          <p:nvPr/>
        </p:nvPicPr>
        <p:blipFill rotWithShape="1">
          <a:blip r:embed="rId5">
            <a:alphaModFix/>
          </a:blip>
          <a:srcRect b="0" l="0" r="8079" t="0"/>
          <a:stretch/>
        </p:blipFill>
        <p:spPr>
          <a:xfrm>
            <a:off x="2239475" y="1255100"/>
            <a:ext cx="3752800" cy="337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8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p91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0" name="Google Shape;2500;p91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1" name="Google Shape;2501;p91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2" name="Google Shape;2502;p91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3" name="Google Shape;2503;p91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4" name="Google Shape;2504;p91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5" name="Google Shape;2505;p91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6" name="Google Shape;2506;p91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7" name="Google Shape;2507;p91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8" name="Google Shape;2508;p91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9" name="Google Shape;2509;p91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0" name="Google Shape;2510;p91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1" name="Google Shape;2511;p91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2" name="Google Shape;2512;p91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3" name="Google Shape;2513;p91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4" name="Google Shape;2514;p91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5" name="Google Shape;2515;p91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6" name="Google Shape;2516;p91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7" name="Google Shape;2517;p91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8" name="Google Shape;2518;p91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9" name="Google Shape;2519;p91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0" name="Google Shape;2520;p91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1" name="Google Shape;2521;p91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2" name="Google Shape;2522;p91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3" name="Google Shape;2523;p91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4" name="Google Shape;2524;p91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5" name="Google Shape;2525;p91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6" name="Google Shape;2526;p91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27" name="Google Shape;2527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528" name="Google Shape;2528;p91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Product Market Fit, Marc Andreessen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29" name="Google Shape;2529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0" name="Google Shape;2530;p91"/>
          <p:cNvSpPr txBox="1"/>
          <p:nvPr/>
        </p:nvSpPr>
        <p:spPr>
          <a:xfrm>
            <a:off x="2905856" y="1825986"/>
            <a:ext cx="14394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latin typeface="Montserrat"/>
                <a:ea typeface="Montserrat"/>
                <a:cs typeface="Montserrat"/>
                <a:sym typeface="Montserrat"/>
              </a:rPr>
              <a:t>Product</a:t>
            </a:r>
            <a:endParaRPr b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1" name="Google Shape;2531;p91"/>
          <p:cNvSpPr txBox="1"/>
          <p:nvPr/>
        </p:nvSpPr>
        <p:spPr>
          <a:xfrm>
            <a:off x="4032325" y="3390150"/>
            <a:ext cx="12543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latin typeface="Montserrat"/>
                <a:ea typeface="Montserrat"/>
                <a:cs typeface="Montserrat"/>
                <a:sym typeface="Montserrat"/>
              </a:rPr>
              <a:t>Market</a:t>
            </a:r>
            <a:endParaRPr b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532" name="Google Shape;2532;p91"/>
          <p:cNvCxnSpPr/>
          <p:nvPr/>
        </p:nvCxnSpPr>
        <p:spPr>
          <a:xfrm flipH="1" rot="10800000">
            <a:off x="3624600" y="2455225"/>
            <a:ext cx="2447700" cy="566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33" name="Google Shape;2533;p91"/>
          <p:cNvSpPr txBox="1"/>
          <p:nvPr/>
        </p:nvSpPr>
        <p:spPr>
          <a:xfrm>
            <a:off x="6224700" y="2236950"/>
            <a:ext cx="1317300" cy="3930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FIT</a:t>
            </a:r>
            <a:endParaRPr b="1"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4" name="Google Shape;2534;p91"/>
          <p:cNvSpPr/>
          <p:nvPr/>
        </p:nvSpPr>
        <p:spPr>
          <a:xfrm>
            <a:off x="2591500" y="1305300"/>
            <a:ext cx="2103900" cy="2103900"/>
          </a:xfrm>
          <a:prstGeom prst="ellipse">
            <a:avLst/>
          </a:prstGeom>
          <a:noFill/>
          <a:ln cap="flat" cmpd="sng" w="38100">
            <a:solidFill>
              <a:srgbClr val="011C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5" name="Google Shape;2535;p91"/>
          <p:cNvSpPr/>
          <p:nvPr/>
        </p:nvSpPr>
        <p:spPr>
          <a:xfrm>
            <a:off x="3303325" y="2374525"/>
            <a:ext cx="2103900" cy="2103900"/>
          </a:xfrm>
          <a:prstGeom prst="ellipse">
            <a:avLst/>
          </a:prstGeom>
          <a:noFill/>
          <a:ln cap="flat" cmpd="sng" w="38100">
            <a:solidFill>
              <a:srgbClr val="011C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6" name="Google Shape;2536;p91"/>
          <p:cNvSpPr txBox="1"/>
          <p:nvPr/>
        </p:nvSpPr>
        <p:spPr>
          <a:xfrm>
            <a:off x="216118" y="3358088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200">
                <a:latin typeface="Montserrat"/>
                <a:ea typeface="Montserrat"/>
                <a:cs typeface="Montserrat"/>
                <a:sym typeface="Montserrat"/>
              </a:rPr>
              <a:t>"...significa estar em um bom mercado, com um produto que pode satisfazer esse mercado"</a:t>
            </a:r>
            <a:br>
              <a:rPr i="1" lang="pt-BR" sz="1200">
                <a:latin typeface="Montserrat"/>
                <a:ea typeface="Montserrat"/>
                <a:cs typeface="Montserrat"/>
                <a:sym typeface="Montserrat"/>
              </a:rPr>
            </a:br>
            <a:r>
              <a:rPr i="1" lang="pt-BR" sz="1200">
                <a:latin typeface="Montserrat"/>
                <a:ea typeface="Montserrat"/>
                <a:cs typeface="Montserrat"/>
                <a:sym typeface="Montserrat"/>
              </a:rPr>
              <a:t>Marc Andreessen</a:t>
            </a:r>
            <a:endParaRPr i="1"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0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1" name="Google Shape;2541;p92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2" name="Google Shape;2542;p92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3" name="Google Shape;2543;p92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4" name="Google Shape;2544;p92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5" name="Google Shape;2545;p92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6" name="Google Shape;2546;p92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7" name="Google Shape;2547;p92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8" name="Google Shape;2548;p92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9" name="Google Shape;2549;p92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0" name="Google Shape;2550;p92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1" name="Google Shape;2551;p92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2" name="Google Shape;2552;p92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3" name="Google Shape;2553;p92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4" name="Google Shape;2554;p92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5" name="Google Shape;2555;p92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6" name="Google Shape;2556;p92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7" name="Google Shape;2557;p92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8" name="Google Shape;2558;p92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9" name="Google Shape;2559;p92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0" name="Google Shape;2560;p92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1" name="Google Shape;2561;p92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2" name="Google Shape;2562;p92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3" name="Google Shape;2563;p92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4" name="Google Shape;2564;p92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5" name="Google Shape;2565;p92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6" name="Google Shape;2566;p92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7" name="Google Shape;2567;p92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8" name="Google Shape;2568;p92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69" name="Google Shape;256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570" name="Google Shape;2570;p92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Product Market Fit, Dan Olsen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71" name="Google Shape;2571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2" name="Google Shape;2572;p92"/>
          <p:cNvPicPr preferRelativeResize="0"/>
          <p:nvPr/>
        </p:nvPicPr>
        <p:blipFill rotWithShape="1">
          <a:blip r:embed="rId5">
            <a:alphaModFix/>
          </a:blip>
          <a:srcRect b="0" l="0" r="0" t="20031"/>
          <a:stretch/>
        </p:blipFill>
        <p:spPr>
          <a:xfrm>
            <a:off x="1698700" y="1398285"/>
            <a:ext cx="5441800" cy="3267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6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7" name="Google Shape;2577;p93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8" name="Google Shape;2578;p93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9" name="Google Shape;2579;p93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0" name="Google Shape;2580;p93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1" name="Google Shape;2581;p93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2" name="Google Shape;2582;p93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3" name="Google Shape;2583;p93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4" name="Google Shape;2584;p93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5" name="Google Shape;2585;p93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6" name="Google Shape;2586;p93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7" name="Google Shape;2587;p93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8" name="Google Shape;2588;p93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9" name="Google Shape;2589;p93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0" name="Google Shape;2590;p93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1" name="Google Shape;2591;p93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2" name="Google Shape;2592;p93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3" name="Google Shape;2593;p93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4" name="Google Shape;2594;p93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5" name="Google Shape;2595;p93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6" name="Google Shape;2596;p93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7" name="Google Shape;2597;p93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8" name="Google Shape;2598;p93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9" name="Google Shape;2599;p93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0" name="Google Shape;2600;p93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1" name="Google Shape;2601;p93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2" name="Google Shape;2602;p93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3" name="Google Shape;2603;p93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4" name="Google Shape;2604;p93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05" name="Google Shape;2605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606" name="Google Shape;2606;p93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Product Market Fit, Dan Olsen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07" name="Google Shape;2607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8" name="Google Shape;2608;p93"/>
          <p:cNvPicPr preferRelativeResize="0"/>
          <p:nvPr/>
        </p:nvPicPr>
        <p:blipFill rotWithShape="1">
          <a:blip r:embed="rId5">
            <a:alphaModFix/>
          </a:blip>
          <a:srcRect b="0" l="0" r="0" t="20031"/>
          <a:stretch/>
        </p:blipFill>
        <p:spPr>
          <a:xfrm>
            <a:off x="1698700" y="1398285"/>
            <a:ext cx="5441800" cy="3267215"/>
          </a:xfrm>
          <a:prstGeom prst="rect">
            <a:avLst/>
          </a:prstGeom>
          <a:noFill/>
          <a:ln>
            <a:noFill/>
          </a:ln>
        </p:spPr>
      </p:pic>
      <p:sp>
        <p:nvSpPr>
          <p:cNvPr id="2609" name="Google Shape;2609;p93"/>
          <p:cNvSpPr txBox="1"/>
          <p:nvPr/>
        </p:nvSpPr>
        <p:spPr>
          <a:xfrm>
            <a:off x="7794300" y="4824038"/>
            <a:ext cx="1569900" cy="3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pt-BR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 Olsen</a:t>
            </a:r>
            <a:endParaRPr i="0" sz="7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10" name="Google Shape;2610;p93"/>
          <p:cNvSpPr txBox="1"/>
          <p:nvPr/>
        </p:nvSpPr>
        <p:spPr>
          <a:xfrm>
            <a:off x="7037923" y="1665310"/>
            <a:ext cx="1278000" cy="10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highlight>
                  <a:srgbClr val="011CE7"/>
                </a:highlight>
                <a:latin typeface="Arial"/>
                <a:ea typeface="Arial"/>
                <a:cs typeface="Arial"/>
                <a:sym typeface="Arial"/>
              </a:rPr>
              <a:t>foco na solução</a:t>
            </a:r>
            <a:endParaRPr b="1" i="0" sz="1600" u="none" cap="none" strike="noStrike">
              <a:solidFill>
                <a:srgbClr val="FFFFFF"/>
              </a:solidFill>
              <a:highlight>
                <a:srgbClr val="011CE7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1" name="Google Shape;2611;p93"/>
          <p:cNvSpPr/>
          <p:nvPr/>
        </p:nvSpPr>
        <p:spPr>
          <a:xfrm>
            <a:off x="6765311" y="1424892"/>
            <a:ext cx="233100" cy="10335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011C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2" name="Google Shape;2612;p93"/>
          <p:cNvSpPr txBox="1"/>
          <p:nvPr/>
        </p:nvSpPr>
        <p:spPr>
          <a:xfrm>
            <a:off x="7369849" y="3081400"/>
            <a:ext cx="1674300" cy="10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highlight>
                  <a:srgbClr val="011CE7"/>
                </a:highlight>
                <a:latin typeface="Arial"/>
                <a:ea typeface="Arial"/>
                <a:cs typeface="Arial"/>
                <a:sym typeface="Arial"/>
              </a:rPr>
              <a:t>foco no</a:t>
            </a:r>
            <a:br>
              <a:rPr b="1" i="0" lang="pt-BR" sz="1600" u="none" cap="none" strike="noStrike">
                <a:solidFill>
                  <a:srgbClr val="FFFFFF"/>
                </a:solidFill>
                <a:highlight>
                  <a:srgbClr val="011CE7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b="1" i="0" lang="pt-BR" sz="1600" u="none" cap="none" strike="noStrike">
                <a:solidFill>
                  <a:srgbClr val="FFFFFF"/>
                </a:solidFill>
                <a:highlight>
                  <a:srgbClr val="011CE7"/>
                </a:highlight>
                <a:latin typeface="Arial"/>
                <a:ea typeface="Arial"/>
                <a:cs typeface="Arial"/>
                <a:sym typeface="Arial"/>
              </a:rPr>
              <a:t>problema</a:t>
            </a:r>
            <a:endParaRPr b="1" i="0" sz="1600" u="none" cap="none" strike="noStrike">
              <a:solidFill>
                <a:srgbClr val="FFFFFF"/>
              </a:solidFill>
              <a:highlight>
                <a:srgbClr val="011CE7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3" name="Google Shape;2613;p93"/>
          <p:cNvSpPr/>
          <p:nvPr/>
        </p:nvSpPr>
        <p:spPr>
          <a:xfrm>
            <a:off x="7097224" y="2472197"/>
            <a:ext cx="233100" cy="20016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011C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14" name="Google Shape;2614;p93"/>
          <p:cNvCxnSpPr/>
          <p:nvPr/>
        </p:nvCxnSpPr>
        <p:spPr>
          <a:xfrm>
            <a:off x="5487285" y="2458306"/>
            <a:ext cx="1278000" cy="0"/>
          </a:xfrm>
          <a:prstGeom prst="straightConnector1">
            <a:avLst/>
          </a:prstGeom>
          <a:noFill/>
          <a:ln cap="flat" cmpd="sng" w="19050">
            <a:solidFill>
              <a:srgbClr val="011CE7"/>
            </a:solidFill>
            <a:prstDash val="dot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2"/>
          <p:cNvPicPr preferRelativeResize="0"/>
          <p:nvPr/>
        </p:nvPicPr>
        <p:blipFill rotWithShape="1">
          <a:blip r:embed="rId3">
            <a:alphaModFix/>
          </a:blip>
          <a:srcRect b="0" l="61268" r="0" t="0"/>
          <a:stretch/>
        </p:blipFill>
        <p:spPr>
          <a:xfrm>
            <a:off x="5602400" y="0"/>
            <a:ext cx="35415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2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4165572"/>
            <a:ext cx="1188525" cy="977928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2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2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2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2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2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2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2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2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2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2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2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2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2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2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2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2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2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2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2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2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2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2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2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2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2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2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2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2"/>
          <p:cNvSpPr txBox="1"/>
          <p:nvPr/>
        </p:nvSpPr>
        <p:spPr>
          <a:xfrm>
            <a:off x="517233" y="1943500"/>
            <a:ext cx="37821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FORMA COMO APRENDEMOS </a:t>
            </a:r>
            <a:endParaRPr b="1" sz="3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" name="Google Shape;220;p22"/>
          <p:cNvSpPr txBox="1"/>
          <p:nvPr/>
        </p:nvSpPr>
        <p:spPr>
          <a:xfrm>
            <a:off x="535595" y="2990823"/>
            <a:ext cx="49017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Mudou. Precisamos ter profundidade!</a:t>
            </a:r>
            <a:endParaRPr b="1"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1" name="Google Shape;22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3287" y="204338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2"/>
          <p:cNvSpPr/>
          <p:nvPr/>
        </p:nvSpPr>
        <p:spPr>
          <a:xfrm>
            <a:off x="4799900" y="1882000"/>
            <a:ext cx="1099500" cy="10995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8" name="Shape 2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9" name="Google Shape;2619;p94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0" name="Google Shape;2620;p94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1" name="Google Shape;2621;p94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2" name="Google Shape;2622;p94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3" name="Google Shape;2623;p94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4" name="Google Shape;2624;p94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5" name="Google Shape;2625;p94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6" name="Google Shape;2626;p94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7" name="Google Shape;2627;p94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8" name="Google Shape;2628;p94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9" name="Google Shape;2629;p94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0" name="Google Shape;2630;p94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1" name="Google Shape;2631;p94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2" name="Google Shape;2632;p94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3" name="Google Shape;2633;p94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4" name="Google Shape;2634;p94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5" name="Google Shape;2635;p94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6" name="Google Shape;2636;p94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7" name="Google Shape;2637;p94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8" name="Google Shape;2638;p94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9" name="Google Shape;2639;p94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0" name="Google Shape;2640;p94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1" name="Google Shape;2641;p94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2" name="Google Shape;2642;p94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3" name="Google Shape;2643;p94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4" name="Google Shape;2644;p94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5" name="Google Shape;2645;p94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6" name="Google Shape;2646;p94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47" name="Google Shape;2647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648" name="Google Shape;2648;p94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Proto-Personas, Jeff Gothelf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49" name="Google Shape;2649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0" name="Google Shape;2650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3549" y="1118800"/>
            <a:ext cx="6533774" cy="356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1" name="Google Shape;2651;p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43550" y="94439"/>
            <a:ext cx="1001975" cy="1505700"/>
          </a:xfrm>
          <a:prstGeom prst="rect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5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95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7" name="Google Shape;2657;p95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8" name="Google Shape;2658;p95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9" name="Google Shape;2659;p95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0" name="Google Shape;2660;p95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1" name="Google Shape;2661;p95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2" name="Google Shape;2662;p95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3" name="Google Shape;2663;p95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4" name="Google Shape;2664;p95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5" name="Google Shape;2665;p95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6" name="Google Shape;2666;p95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7" name="Google Shape;2667;p95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8" name="Google Shape;2668;p95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9" name="Google Shape;2669;p95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0" name="Google Shape;2670;p95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1" name="Google Shape;2671;p95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2" name="Google Shape;2672;p95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3" name="Google Shape;2673;p95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4" name="Google Shape;2674;p95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5" name="Google Shape;2675;p95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6" name="Google Shape;2676;p95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7" name="Google Shape;2677;p95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8" name="Google Shape;2678;p95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9" name="Google Shape;2679;p95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0" name="Google Shape;2680;p95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1" name="Google Shape;2681;p95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2" name="Google Shape;2682;p95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3" name="Google Shape;2683;p95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84" name="Google Shape;2684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685" name="Google Shape;2685;p95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Mapa da jornada do usuário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86" name="Google Shape;2686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7" name="Google Shape;2687;p95"/>
          <p:cNvPicPr preferRelativeResize="0"/>
          <p:nvPr/>
        </p:nvPicPr>
        <p:blipFill rotWithShape="1">
          <a:blip r:embed="rId5">
            <a:alphaModFix/>
          </a:blip>
          <a:srcRect b="0" l="0" r="0" t="9869"/>
          <a:stretch/>
        </p:blipFill>
        <p:spPr>
          <a:xfrm>
            <a:off x="1870502" y="1143950"/>
            <a:ext cx="5210600" cy="374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1" name="Shape 2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2" name="Google Shape;2692;p96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3" name="Google Shape;2693;p96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4" name="Google Shape;2694;p96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5" name="Google Shape;2695;p96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6" name="Google Shape;2696;p96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7" name="Google Shape;2697;p96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8" name="Google Shape;2698;p96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9" name="Google Shape;2699;p96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0" name="Google Shape;2700;p96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1" name="Google Shape;2701;p96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2" name="Google Shape;2702;p96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3" name="Google Shape;2703;p96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4" name="Google Shape;2704;p96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5" name="Google Shape;2705;p96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6" name="Google Shape;2706;p96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7" name="Google Shape;2707;p96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8" name="Google Shape;2708;p96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9" name="Google Shape;2709;p96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0" name="Google Shape;2710;p96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1" name="Google Shape;2711;p96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2" name="Google Shape;2712;p96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3" name="Google Shape;2713;p96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4" name="Google Shape;2714;p96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5" name="Google Shape;2715;p96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6" name="Google Shape;2716;p96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7" name="Google Shape;2717;p96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8" name="Google Shape;2718;p96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9" name="Google Shape;2719;p96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20" name="Google Shape;2720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1" name="Google Shape;2721;p96"/>
          <p:cNvPicPr preferRelativeResize="0"/>
          <p:nvPr/>
        </p:nvPicPr>
        <p:blipFill rotWithShape="1">
          <a:blip r:embed="rId4">
            <a:alphaModFix/>
          </a:blip>
          <a:srcRect b="6228" l="3031" r="2824" t="4414"/>
          <a:stretch/>
        </p:blipFill>
        <p:spPr>
          <a:xfrm>
            <a:off x="1342350" y="1329901"/>
            <a:ext cx="6191363" cy="329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2" name="Google Shape;2722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723" name="Google Shape;2723;p96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Canvas da proposta de valor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7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p97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9" name="Google Shape;2729;p97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0" name="Google Shape;2730;p97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1" name="Google Shape;2731;p97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2" name="Google Shape;2732;p97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3" name="Google Shape;2733;p97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4" name="Google Shape;2734;p97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5" name="Google Shape;2735;p97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6" name="Google Shape;2736;p97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7" name="Google Shape;2737;p97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8" name="Google Shape;2738;p97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9" name="Google Shape;2739;p97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0" name="Google Shape;2740;p97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1" name="Google Shape;2741;p97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2" name="Google Shape;2742;p97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3" name="Google Shape;2743;p97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4" name="Google Shape;2744;p97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5" name="Google Shape;2745;p97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6" name="Google Shape;2746;p97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7" name="Google Shape;2747;p97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8" name="Google Shape;2748;p97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9" name="Google Shape;2749;p97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0" name="Google Shape;2750;p97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1" name="Google Shape;2751;p97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2" name="Google Shape;2752;p97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3" name="Google Shape;2753;p97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4" name="Google Shape;2754;p97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5" name="Google Shape;2755;p97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56" name="Google Shape;2756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757" name="Google Shape;2757;p97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Árvore de oportunidades, Teresa Torres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58" name="Google Shape;2758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9" name="Google Shape;2759;p97"/>
          <p:cNvPicPr preferRelativeResize="0"/>
          <p:nvPr/>
        </p:nvPicPr>
        <p:blipFill rotWithShape="1">
          <a:blip r:embed="rId5">
            <a:alphaModFix/>
          </a:blip>
          <a:srcRect b="4399" l="0" r="0" t="7788"/>
          <a:stretch/>
        </p:blipFill>
        <p:spPr>
          <a:xfrm>
            <a:off x="1553825" y="1018774"/>
            <a:ext cx="6193826" cy="3882950"/>
          </a:xfrm>
          <a:prstGeom prst="rect">
            <a:avLst/>
          </a:prstGeom>
          <a:noFill/>
          <a:ln>
            <a:noFill/>
          </a:ln>
        </p:spPr>
      </p:pic>
      <p:sp>
        <p:nvSpPr>
          <p:cNvPr id="2760" name="Google Shape;2760;p97"/>
          <p:cNvSpPr/>
          <p:nvPr/>
        </p:nvSpPr>
        <p:spPr>
          <a:xfrm>
            <a:off x="5314425" y="4288850"/>
            <a:ext cx="2610600" cy="68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4" name="Shape 2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" name="Google Shape;2765;p98"/>
          <p:cNvGrpSpPr/>
          <p:nvPr/>
        </p:nvGrpSpPr>
        <p:grpSpPr>
          <a:xfrm>
            <a:off x="6547897" y="0"/>
            <a:ext cx="2595221" cy="5143500"/>
            <a:chOff x="10528200" y="0"/>
            <a:chExt cx="5727700" cy="9144000"/>
          </a:xfrm>
        </p:grpSpPr>
        <p:sp>
          <p:nvSpPr>
            <p:cNvPr id="2766" name="Google Shape;2766;p98"/>
            <p:cNvSpPr/>
            <p:nvPr/>
          </p:nvSpPr>
          <p:spPr>
            <a:xfrm>
              <a:off x="10528200" y="0"/>
              <a:ext cx="5727700" cy="9144000"/>
            </a:xfrm>
            <a:custGeom>
              <a:rect b="b" l="l" r="r" t="t"/>
              <a:pathLst>
                <a:path extrusionOk="0" h="9144000" w="5727700">
                  <a:moveTo>
                    <a:pt x="5727700" y="0"/>
                  </a:moveTo>
                  <a:lnTo>
                    <a:pt x="0" y="0"/>
                  </a:lnTo>
                  <a:lnTo>
                    <a:pt x="0" y="9144000"/>
                  </a:lnTo>
                  <a:lnTo>
                    <a:pt x="5727700" y="9144000"/>
                  </a:lnTo>
                  <a:lnTo>
                    <a:pt x="5727700" y="0"/>
                  </a:lnTo>
                  <a:close/>
                </a:path>
              </a:pathLst>
            </a:custGeom>
            <a:solidFill>
              <a:srgbClr val="011CE7"/>
            </a:solidFill>
            <a:ln>
              <a:noFill/>
            </a:ln>
          </p:spPr>
        </p:sp>
        <p:sp>
          <p:nvSpPr>
            <p:cNvPr id="2767" name="Google Shape;2767;p98"/>
            <p:cNvSpPr/>
            <p:nvPr/>
          </p:nvSpPr>
          <p:spPr>
            <a:xfrm>
              <a:off x="11087280" y="647640"/>
              <a:ext cx="4712969" cy="7848600"/>
            </a:xfrm>
            <a:custGeom>
              <a:rect b="b" l="l" r="r" t="t"/>
              <a:pathLst>
                <a:path extrusionOk="0" h="7848600" w="4712969">
                  <a:moveTo>
                    <a:pt x="578980" y="2573832"/>
                  </a:moveTo>
                  <a:lnTo>
                    <a:pt x="336245" y="2331097"/>
                  </a:lnTo>
                  <a:lnTo>
                    <a:pt x="507974" y="2159368"/>
                  </a:lnTo>
                  <a:lnTo>
                    <a:pt x="497090" y="2148484"/>
                  </a:lnTo>
                  <a:lnTo>
                    <a:pt x="325361" y="2320213"/>
                  </a:lnTo>
                  <a:lnTo>
                    <a:pt x="82346" y="2077199"/>
                  </a:lnTo>
                  <a:lnTo>
                    <a:pt x="0" y="2159546"/>
                  </a:lnTo>
                  <a:lnTo>
                    <a:pt x="243014" y="2402560"/>
                  </a:lnTo>
                  <a:lnTo>
                    <a:pt x="71920" y="2573655"/>
                  </a:lnTo>
                  <a:lnTo>
                    <a:pt x="82804" y="2584539"/>
                  </a:lnTo>
                  <a:lnTo>
                    <a:pt x="253898" y="2413444"/>
                  </a:lnTo>
                  <a:lnTo>
                    <a:pt x="496633" y="2656179"/>
                  </a:lnTo>
                  <a:lnTo>
                    <a:pt x="578980" y="2573832"/>
                  </a:lnTo>
                  <a:close/>
                  <a:moveTo>
                    <a:pt x="580097" y="82486"/>
                  </a:moveTo>
                  <a:lnTo>
                    <a:pt x="497751" y="127"/>
                  </a:lnTo>
                  <a:lnTo>
                    <a:pt x="290258" y="207632"/>
                  </a:lnTo>
                  <a:lnTo>
                    <a:pt x="82943" y="355"/>
                  </a:lnTo>
                  <a:lnTo>
                    <a:pt x="609" y="82715"/>
                  </a:lnTo>
                  <a:lnTo>
                    <a:pt x="207911" y="289979"/>
                  </a:lnTo>
                  <a:lnTo>
                    <a:pt x="1117" y="496773"/>
                  </a:lnTo>
                  <a:lnTo>
                    <a:pt x="83464" y="579120"/>
                  </a:lnTo>
                  <a:lnTo>
                    <a:pt x="290283" y="372300"/>
                  </a:lnTo>
                  <a:lnTo>
                    <a:pt x="497332" y="579272"/>
                  </a:lnTo>
                  <a:lnTo>
                    <a:pt x="579666" y="496900"/>
                  </a:lnTo>
                  <a:lnTo>
                    <a:pt x="372630" y="289953"/>
                  </a:lnTo>
                  <a:lnTo>
                    <a:pt x="580097" y="82486"/>
                  </a:lnTo>
                  <a:close/>
                  <a:moveTo>
                    <a:pt x="1577936" y="7766037"/>
                  </a:moveTo>
                  <a:lnTo>
                    <a:pt x="1370660" y="7558837"/>
                  </a:lnTo>
                  <a:lnTo>
                    <a:pt x="1577708" y="7351789"/>
                  </a:lnTo>
                  <a:lnTo>
                    <a:pt x="1495361" y="7269442"/>
                  </a:lnTo>
                  <a:lnTo>
                    <a:pt x="1288288" y="7476515"/>
                  </a:lnTo>
                  <a:lnTo>
                    <a:pt x="1081214" y="7269493"/>
                  </a:lnTo>
                  <a:lnTo>
                    <a:pt x="998880" y="7351852"/>
                  </a:lnTo>
                  <a:lnTo>
                    <a:pt x="1205941" y="7558862"/>
                  </a:lnTo>
                  <a:lnTo>
                    <a:pt x="998728" y="7766075"/>
                  </a:lnTo>
                  <a:lnTo>
                    <a:pt x="1081074" y="7848422"/>
                  </a:lnTo>
                  <a:lnTo>
                    <a:pt x="1288300" y="7641196"/>
                  </a:lnTo>
                  <a:lnTo>
                    <a:pt x="1495602" y="7848409"/>
                  </a:lnTo>
                  <a:lnTo>
                    <a:pt x="1577936" y="7766037"/>
                  </a:lnTo>
                  <a:close/>
                  <a:moveTo>
                    <a:pt x="1578076" y="5689155"/>
                  </a:moveTo>
                  <a:lnTo>
                    <a:pt x="1370672" y="5481840"/>
                  </a:lnTo>
                  <a:lnTo>
                    <a:pt x="1577606" y="5274907"/>
                  </a:lnTo>
                  <a:lnTo>
                    <a:pt x="1495247" y="5192560"/>
                  </a:lnTo>
                  <a:lnTo>
                    <a:pt x="1288300" y="5399506"/>
                  </a:lnTo>
                  <a:lnTo>
                    <a:pt x="1081354" y="5192611"/>
                  </a:lnTo>
                  <a:lnTo>
                    <a:pt x="999020" y="5274970"/>
                  </a:lnTo>
                  <a:lnTo>
                    <a:pt x="1205953" y="5481853"/>
                  </a:lnTo>
                  <a:lnTo>
                    <a:pt x="998613" y="5689193"/>
                  </a:lnTo>
                  <a:lnTo>
                    <a:pt x="1080960" y="5771540"/>
                  </a:lnTo>
                  <a:lnTo>
                    <a:pt x="1288313" y="5564200"/>
                  </a:lnTo>
                  <a:lnTo>
                    <a:pt x="1495742" y="5771527"/>
                  </a:lnTo>
                  <a:lnTo>
                    <a:pt x="1578076" y="5689155"/>
                  </a:lnTo>
                  <a:close/>
                  <a:moveTo>
                    <a:pt x="1578165" y="1120876"/>
                  </a:moveTo>
                  <a:lnTo>
                    <a:pt x="1495818" y="1038529"/>
                  </a:lnTo>
                  <a:lnTo>
                    <a:pt x="1288249" y="1246085"/>
                  </a:lnTo>
                  <a:lnTo>
                    <a:pt x="1080719" y="1038529"/>
                  </a:lnTo>
                  <a:lnTo>
                    <a:pt x="998372" y="1120876"/>
                  </a:lnTo>
                  <a:lnTo>
                    <a:pt x="1205903" y="1328432"/>
                  </a:lnTo>
                  <a:lnTo>
                    <a:pt x="999172" y="1535163"/>
                  </a:lnTo>
                  <a:lnTo>
                    <a:pt x="1081532" y="1617510"/>
                  </a:lnTo>
                  <a:lnTo>
                    <a:pt x="1288262" y="1410779"/>
                  </a:lnTo>
                  <a:lnTo>
                    <a:pt x="1495005" y="1617510"/>
                  </a:lnTo>
                  <a:lnTo>
                    <a:pt x="1577352" y="1535163"/>
                  </a:lnTo>
                  <a:lnTo>
                    <a:pt x="1370609" y="1328432"/>
                  </a:lnTo>
                  <a:lnTo>
                    <a:pt x="1578165" y="1120876"/>
                  </a:lnTo>
                  <a:close/>
                  <a:moveTo>
                    <a:pt x="1578267" y="3197758"/>
                  </a:moveTo>
                  <a:lnTo>
                    <a:pt x="1495920" y="3115411"/>
                  </a:lnTo>
                  <a:lnTo>
                    <a:pt x="1288262" y="3323069"/>
                  </a:lnTo>
                  <a:lnTo>
                    <a:pt x="1080617" y="3115411"/>
                  </a:lnTo>
                  <a:lnTo>
                    <a:pt x="998270" y="3197758"/>
                  </a:lnTo>
                  <a:lnTo>
                    <a:pt x="1205915" y="3405416"/>
                  </a:lnTo>
                  <a:lnTo>
                    <a:pt x="999286" y="3612045"/>
                  </a:lnTo>
                  <a:lnTo>
                    <a:pt x="1081633" y="3694392"/>
                  </a:lnTo>
                  <a:lnTo>
                    <a:pt x="1288262" y="3487763"/>
                  </a:lnTo>
                  <a:lnTo>
                    <a:pt x="1494904" y="3694392"/>
                  </a:lnTo>
                  <a:lnTo>
                    <a:pt x="1577251" y="3612045"/>
                  </a:lnTo>
                  <a:lnTo>
                    <a:pt x="1370609" y="3405416"/>
                  </a:lnTo>
                  <a:lnTo>
                    <a:pt x="1578267" y="3197758"/>
                  </a:lnTo>
                  <a:close/>
                  <a:moveTo>
                    <a:pt x="2614384" y="6727533"/>
                  </a:moveTo>
                  <a:lnTo>
                    <a:pt x="2407094" y="6520345"/>
                  </a:lnTo>
                  <a:lnTo>
                    <a:pt x="2614155" y="6313284"/>
                  </a:lnTo>
                  <a:lnTo>
                    <a:pt x="2531808" y="6230937"/>
                  </a:lnTo>
                  <a:lnTo>
                    <a:pt x="2324735" y="6438011"/>
                  </a:lnTo>
                  <a:lnTo>
                    <a:pt x="2117661" y="6230988"/>
                  </a:lnTo>
                  <a:lnTo>
                    <a:pt x="2035327" y="6313348"/>
                  </a:lnTo>
                  <a:lnTo>
                    <a:pt x="2242388" y="6520358"/>
                  </a:lnTo>
                  <a:lnTo>
                    <a:pt x="2035175" y="6727571"/>
                  </a:lnTo>
                  <a:lnTo>
                    <a:pt x="2117521" y="6809918"/>
                  </a:lnTo>
                  <a:lnTo>
                    <a:pt x="2324747" y="6602692"/>
                  </a:lnTo>
                  <a:lnTo>
                    <a:pt x="2532049" y="6809892"/>
                  </a:lnTo>
                  <a:lnTo>
                    <a:pt x="2614384" y="6727533"/>
                  </a:lnTo>
                  <a:close/>
                  <a:moveTo>
                    <a:pt x="2614752" y="82537"/>
                  </a:moveTo>
                  <a:lnTo>
                    <a:pt x="2532405" y="190"/>
                  </a:lnTo>
                  <a:lnTo>
                    <a:pt x="2325078" y="207518"/>
                  </a:lnTo>
                  <a:lnTo>
                    <a:pt x="2117763" y="241"/>
                  </a:lnTo>
                  <a:lnTo>
                    <a:pt x="2035429" y="82600"/>
                  </a:lnTo>
                  <a:lnTo>
                    <a:pt x="2242731" y="289864"/>
                  </a:lnTo>
                  <a:lnTo>
                    <a:pt x="2035771" y="496824"/>
                  </a:lnTo>
                  <a:lnTo>
                    <a:pt x="2118118" y="579170"/>
                  </a:lnTo>
                  <a:lnTo>
                    <a:pt x="2325090" y="372198"/>
                  </a:lnTo>
                  <a:lnTo>
                    <a:pt x="2532151" y="579158"/>
                  </a:lnTo>
                  <a:lnTo>
                    <a:pt x="2614485" y="496785"/>
                  </a:lnTo>
                  <a:lnTo>
                    <a:pt x="2407450" y="289839"/>
                  </a:lnTo>
                  <a:lnTo>
                    <a:pt x="2614752" y="82537"/>
                  </a:lnTo>
                  <a:close/>
                  <a:moveTo>
                    <a:pt x="2614853" y="2159431"/>
                  </a:moveTo>
                  <a:lnTo>
                    <a:pt x="2532507" y="2077085"/>
                  </a:lnTo>
                  <a:lnTo>
                    <a:pt x="2324963" y="2284628"/>
                  </a:lnTo>
                  <a:lnTo>
                    <a:pt x="2117445" y="2077085"/>
                  </a:lnTo>
                  <a:lnTo>
                    <a:pt x="2035098" y="2159431"/>
                  </a:lnTo>
                  <a:lnTo>
                    <a:pt x="2242616" y="2366975"/>
                  </a:lnTo>
                  <a:lnTo>
                    <a:pt x="2035873" y="2573718"/>
                  </a:lnTo>
                  <a:lnTo>
                    <a:pt x="2118220" y="2656065"/>
                  </a:lnTo>
                  <a:lnTo>
                    <a:pt x="2324963" y="2449322"/>
                  </a:lnTo>
                  <a:lnTo>
                    <a:pt x="2531732" y="2656065"/>
                  </a:lnTo>
                  <a:lnTo>
                    <a:pt x="2614079" y="2573718"/>
                  </a:lnTo>
                  <a:lnTo>
                    <a:pt x="2407310" y="2366975"/>
                  </a:lnTo>
                  <a:lnTo>
                    <a:pt x="2614853" y="2159431"/>
                  </a:lnTo>
                  <a:close/>
                  <a:moveTo>
                    <a:pt x="2614955" y="4236313"/>
                  </a:moveTo>
                  <a:lnTo>
                    <a:pt x="2532608" y="4153966"/>
                  </a:lnTo>
                  <a:lnTo>
                    <a:pt x="2324811" y="4361764"/>
                  </a:lnTo>
                  <a:lnTo>
                    <a:pt x="2117102" y="4154043"/>
                  </a:lnTo>
                  <a:lnTo>
                    <a:pt x="2034743" y="4236390"/>
                  </a:lnTo>
                  <a:lnTo>
                    <a:pt x="2242451" y="4444123"/>
                  </a:lnTo>
                  <a:lnTo>
                    <a:pt x="2035975" y="4650600"/>
                  </a:lnTo>
                  <a:lnTo>
                    <a:pt x="2118322" y="4732947"/>
                  </a:lnTo>
                  <a:lnTo>
                    <a:pt x="2324798" y="4526470"/>
                  </a:lnTo>
                  <a:lnTo>
                    <a:pt x="2531389" y="4733023"/>
                  </a:lnTo>
                  <a:lnTo>
                    <a:pt x="2613736" y="4650676"/>
                  </a:lnTo>
                  <a:lnTo>
                    <a:pt x="2407158" y="4444111"/>
                  </a:lnTo>
                  <a:lnTo>
                    <a:pt x="2614955" y="4236313"/>
                  </a:lnTo>
                  <a:close/>
                  <a:moveTo>
                    <a:pt x="3675697" y="7766113"/>
                  </a:moveTo>
                  <a:lnTo>
                    <a:pt x="3468395" y="7558900"/>
                  </a:lnTo>
                  <a:lnTo>
                    <a:pt x="3675430" y="7351865"/>
                  </a:lnTo>
                  <a:lnTo>
                    <a:pt x="3593084" y="7269518"/>
                  </a:lnTo>
                  <a:lnTo>
                    <a:pt x="3386036" y="7476566"/>
                  </a:lnTo>
                  <a:lnTo>
                    <a:pt x="3178975" y="7269569"/>
                  </a:lnTo>
                  <a:lnTo>
                    <a:pt x="3096641" y="7351928"/>
                  </a:lnTo>
                  <a:lnTo>
                    <a:pt x="3303689" y="7558913"/>
                  </a:lnTo>
                  <a:lnTo>
                    <a:pt x="3096450" y="7766151"/>
                  </a:lnTo>
                  <a:lnTo>
                    <a:pt x="3178797" y="7848498"/>
                  </a:lnTo>
                  <a:lnTo>
                    <a:pt x="3386048" y="7641247"/>
                  </a:lnTo>
                  <a:lnTo>
                    <a:pt x="3593363" y="7848473"/>
                  </a:lnTo>
                  <a:lnTo>
                    <a:pt x="3675697" y="7766113"/>
                  </a:lnTo>
                  <a:close/>
                  <a:moveTo>
                    <a:pt x="3675837" y="5688965"/>
                  </a:moveTo>
                  <a:lnTo>
                    <a:pt x="3468433" y="5481637"/>
                  </a:lnTo>
                  <a:lnTo>
                    <a:pt x="3675354" y="5274716"/>
                  </a:lnTo>
                  <a:lnTo>
                    <a:pt x="3593007" y="5192369"/>
                  </a:lnTo>
                  <a:lnTo>
                    <a:pt x="3386061" y="5399316"/>
                  </a:lnTo>
                  <a:lnTo>
                    <a:pt x="3179114" y="5192420"/>
                  </a:lnTo>
                  <a:lnTo>
                    <a:pt x="3096780" y="5274780"/>
                  </a:lnTo>
                  <a:lnTo>
                    <a:pt x="3303714" y="5481663"/>
                  </a:lnTo>
                  <a:lnTo>
                    <a:pt x="3096374" y="5689003"/>
                  </a:lnTo>
                  <a:lnTo>
                    <a:pt x="3178721" y="5771350"/>
                  </a:lnTo>
                  <a:lnTo>
                    <a:pt x="3386074" y="5563997"/>
                  </a:lnTo>
                  <a:lnTo>
                    <a:pt x="3593503" y="5771337"/>
                  </a:lnTo>
                  <a:lnTo>
                    <a:pt x="3675837" y="5688965"/>
                  </a:lnTo>
                  <a:close/>
                  <a:moveTo>
                    <a:pt x="3675888" y="1120686"/>
                  </a:moveTo>
                  <a:lnTo>
                    <a:pt x="3593541" y="1038339"/>
                  </a:lnTo>
                  <a:lnTo>
                    <a:pt x="3385985" y="1245895"/>
                  </a:lnTo>
                  <a:lnTo>
                    <a:pt x="3178441" y="1038339"/>
                  </a:lnTo>
                  <a:lnTo>
                    <a:pt x="3096095" y="1120686"/>
                  </a:lnTo>
                  <a:lnTo>
                    <a:pt x="3303638" y="1328242"/>
                  </a:lnTo>
                  <a:lnTo>
                    <a:pt x="3096907" y="1534972"/>
                  </a:lnTo>
                  <a:lnTo>
                    <a:pt x="3179254" y="1617319"/>
                  </a:lnTo>
                  <a:lnTo>
                    <a:pt x="3385985" y="1410589"/>
                  </a:lnTo>
                  <a:lnTo>
                    <a:pt x="3592728" y="1617319"/>
                  </a:lnTo>
                  <a:lnTo>
                    <a:pt x="3675088" y="1534972"/>
                  </a:lnTo>
                  <a:lnTo>
                    <a:pt x="3468332" y="1328242"/>
                  </a:lnTo>
                  <a:lnTo>
                    <a:pt x="3675888" y="1120686"/>
                  </a:lnTo>
                  <a:close/>
                  <a:moveTo>
                    <a:pt x="3675989" y="3197834"/>
                  </a:moveTo>
                  <a:lnTo>
                    <a:pt x="3593642" y="3115487"/>
                  </a:lnTo>
                  <a:lnTo>
                    <a:pt x="3386124" y="3323005"/>
                  </a:lnTo>
                  <a:lnTo>
                    <a:pt x="3178619" y="3115487"/>
                  </a:lnTo>
                  <a:lnTo>
                    <a:pt x="3096272" y="3197834"/>
                  </a:lnTo>
                  <a:lnTo>
                    <a:pt x="3303778" y="3405352"/>
                  </a:lnTo>
                  <a:lnTo>
                    <a:pt x="3097009" y="3612121"/>
                  </a:lnTo>
                  <a:lnTo>
                    <a:pt x="3179356" y="3694468"/>
                  </a:lnTo>
                  <a:lnTo>
                    <a:pt x="3386124" y="3487699"/>
                  </a:lnTo>
                  <a:lnTo>
                    <a:pt x="3592906" y="3694468"/>
                  </a:lnTo>
                  <a:lnTo>
                    <a:pt x="3675253" y="3612121"/>
                  </a:lnTo>
                  <a:lnTo>
                    <a:pt x="3468471" y="3405352"/>
                  </a:lnTo>
                  <a:lnTo>
                    <a:pt x="3675989" y="3197834"/>
                  </a:lnTo>
                  <a:close/>
                  <a:moveTo>
                    <a:pt x="4712386" y="6727342"/>
                  </a:moveTo>
                  <a:lnTo>
                    <a:pt x="4505096" y="6520129"/>
                  </a:lnTo>
                  <a:lnTo>
                    <a:pt x="4711878" y="6313348"/>
                  </a:lnTo>
                  <a:lnTo>
                    <a:pt x="4629531" y="6231001"/>
                  </a:lnTo>
                  <a:lnTo>
                    <a:pt x="4422724" y="6437808"/>
                  </a:lnTo>
                  <a:lnTo>
                    <a:pt x="4215663" y="6230798"/>
                  </a:lnTo>
                  <a:lnTo>
                    <a:pt x="4133329" y="6313157"/>
                  </a:lnTo>
                  <a:lnTo>
                    <a:pt x="4340377" y="6520154"/>
                  </a:lnTo>
                  <a:lnTo>
                    <a:pt x="4132897" y="6727634"/>
                  </a:lnTo>
                  <a:lnTo>
                    <a:pt x="4215244" y="6809981"/>
                  </a:lnTo>
                  <a:lnTo>
                    <a:pt x="4422749" y="6602476"/>
                  </a:lnTo>
                  <a:lnTo>
                    <a:pt x="4630051" y="6809702"/>
                  </a:lnTo>
                  <a:lnTo>
                    <a:pt x="4712386" y="6727342"/>
                  </a:lnTo>
                  <a:close/>
                  <a:moveTo>
                    <a:pt x="4712513" y="82359"/>
                  </a:moveTo>
                  <a:lnTo>
                    <a:pt x="4630166" y="0"/>
                  </a:lnTo>
                  <a:lnTo>
                    <a:pt x="4422826" y="207340"/>
                  </a:lnTo>
                  <a:lnTo>
                    <a:pt x="4215485" y="50"/>
                  </a:lnTo>
                  <a:lnTo>
                    <a:pt x="4133151" y="82423"/>
                  </a:lnTo>
                  <a:lnTo>
                    <a:pt x="4340466" y="289699"/>
                  </a:lnTo>
                  <a:lnTo>
                    <a:pt x="4133519" y="496646"/>
                  </a:lnTo>
                  <a:lnTo>
                    <a:pt x="4215879" y="578993"/>
                  </a:lnTo>
                  <a:lnTo>
                    <a:pt x="4422851" y="372021"/>
                  </a:lnTo>
                  <a:lnTo>
                    <a:pt x="4629874" y="578967"/>
                  </a:lnTo>
                  <a:lnTo>
                    <a:pt x="4712208" y="496608"/>
                  </a:lnTo>
                  <a:lnTo>
                    <a:pt x="4505198" y="289674"/>
                  </a:lnTo>
                  <a:lnTo>
                    <a:pt x="4712513" y="82359"/>
                  </a:lnTo>
                  <a:close/>
                  <a:moveTo>
                    <a:pt x="4712576" y="2159241"/>
                  </a:moveTo>
                  <a:lnTo>
                    <a:pt x="4630229" y="2076894"/>
                  </a:lnTo>
                  <a:lnTo>
                    <a:pt x="4422584" y="2284539"/>
                  </a:lnTo>
                  <a:lnTo>
                    <a:pt x="4215206" y="2077148"/>
                  </a:lnTo>
                  <a:lnTo>
                    <a:pt x="4132859" y="2159495"/>
                  </a:lnTo>
                  <a:lnTo>
                    <a:pt x="4340237" y="2366886"/>
                  </a:lnTo>
                  <a:lnTo>
                    <a:pt x="4133596" y="2573528"/>
                  </a:lnTo>
                  <a:lnTo>
                    <a:pt x="4215943" y="2655874"/>
                  </a:lnTo>
                  <a:lnTo>
                    <a:pt x="4422584" y="2449233"/>
                  </a:lnTo>
                  <a:lnTo>
                    <a:pt x="4629493" y="2656128"/>
                  </a:lnTo>
                  <a:lnTo>
                    <a:pt x="4711839" y="2573782"/>
                  </a:lnTo>
                  <a:lnTo>
                    <a:pt x="4504931" y="2366886"/>
                  </a:lnTo>
                  <a:lnTo>
                    <a:pt x="4712576" y="2159241"/>
                  </a:lnTo>
                  <a:close/>
                  <a:moveTo>
                    <a:pt x="4712690" y="4236390"/>
                  </a:moveTo>
                  <a:lnTo>
                    <a:pt x="4630331" y="4154043"/>
                  </a:lnTo>
                  <a:lnTo>
                    <a:pt x="4422800" y="4361573"/>
                  </a:lnTo>
                  <a:lnTo>
                    <a:pt x="4215104" y="4153852"/>
                  </a:lnTo>
                  <a:lnTo>
                    <a:pt x="4132757" y="4236212"/>
                  </a:lnTo>
                  <a:lnTo>
                    <a:pt x="4340453" y="4443920"/>
                  </a:lnTo>
                  <a:lnTo>
                    <a:pt x="4133697" y="4650676"/>
                  </a:lnTo>
                  <a:lnTo>
                    <a:pt x="4216044" y="4733023"/>
                  </a:lnTo>
                  <a:lnTo>
                    <a:pt x="4422800" y="4526280"/>
                  </a:lnTo>
                  <a:lnTo>
                    <a:pt x="4629391" y="4732845"/>
                  </a:lnTo>
                  <a:lnTo>
                    <a:pt x="4711738" y="4650498"/>
                  </a:lnTo>
                  <a:lnTo>
                    <a:pt x="4505147" y="4443933"/>
                  </a:lnTo>
                  <a:lnTo>
                    <a:pt x="4712690" y="4236390"/>
                  </a:lnTo>
                  <a:close/>
                </a:path>
              </a:pathLst>
            </a:custGeom>
            <a:solidFill>
              <a:srgbClr val="011CE7"/>
            </a:solidFill>
            <a:ln>
              <a:noFill/>
            </a:ln>
          </p:spPr>
        </p:sp>
        <p:sp>
          <p:nvSpPr>
            <p:cNvPr id="2768" name="Google Shape;2768;p98"/>
            <p:cNvSpPr/>
            <p:nvPr/>
          </p:nvSpPr>
          <p:spPr>
            <a:xfrm>
              <a:off x="11086920" y="2724840"/>
              <a:ext cx="580390" cy="4733290"/>
            </a:xfrm>
            <a:custGeom>
              <a:rect b="b" l="l" r="r" t="t"/>
              <a:pathLst>
                <a:path extrusionOk="0" h="4733290" w="580390">
                  <a:moveTo>
                    <a:pt x="579602" y="4650625"/>
                  </a:moveTo>
                  <a:lnTo>
                    <a:pt x="372173" y="4443285"/>
                  </a:lnTo>
                  <a:lnTo>
                    <a:pt x="579259" y="4236199"/>
                  </a:lnTo>
                  <a:lnTo>
                    <a:pt x="496912" y="4153852"/>
                  </a:lnTo>
                  <a:lnTo>
                    <a:pt x="289814" y="4360951"/>
                  </a:lnTo>
                  <a:lnTo>
                    <a:pt x="82880" y="4154068"/>
                  </a:lnTo>
                  <a:lnTo>
                    <a:pt x="546" y="4236440"/>
                  </a:lnTo>
                  <a:lnTo>
                    <a:pt x="207454" y="4443311"/>
                  </a:lnTo>
                  <a:lnTo>
                    <a:pt x="279" y="4650486"/>
                  </a:lnTo>
                  <a:lnTo>
                    <a:pt x="82626" y="4732833"/>
                  </a:lnTo>
                  <a:lnTo>
                    <a:pt x="289826" y="4525632"/>
                  </a:lnTo>
                  <a:lnTo>
                    <a:pt x="497255" y="4732985"/>
                  </a:lnTo>
                  <a:lnTo>
                    <a:pt x="579602" y="4650625"/>
                  </a:lnTo>
                  <a:close/>
                  <a:moveTo>
                    <a:pt x="580136" y="2159241"/>
                  </a:moveTo>
                  <a:lnTo>
                    <a:pt x="497789" y="2076894"/>
                  </a:lnTo>
                  <a:lnTo>
                    <a:pt x="290055" y="2284628"/>
                  </a:lnTo>
                  <a:lnTo>
                    <a:pt x="82346" y="2076894"/>
                  </a:lnTo>
                  <a:lnTo>
                    <a:pt x="0" y="2159241"/>
                  </a:lnTo>
                  <a:lnTo>
                    <a:pt x="207708" y="2366975"/>
                  </a:lnTo>
                  <a:lnTo>
                    <a:pt x="1155" y="2573528"/>
                  </a:lnTo>
                  <a:lnTo>
                    <a:pt x="83502" y="2655874"/>
                  </a:lnTo>
                  <a:lnTo>
                    <a:pt x="290055" y="2449322"/>
                  </a:lnTo>
                  <a:lnTo>
                    <a:pt x="496633" y="2655874"/>
                  </a:lnTo>
                  <a:lnTo>
                    <a:pt x="578980" y="2573528"/>
                  </a:lnTo>
                  <a:lnTo>
                    <a:pt x="372402" y="2366975"/>
                  </a:lnTo>
                  <a:lnTo>
                    <a:pt x="580136" y="2159241"/>
                  </a:lnTo>
                  <a:close/>
                  <a:moveTo>
                    <a:pt x="580212" y="82346"/>
                  </a:moveTo>
                  <a:lnTo>
                    <a:pt x="497865" y="0"/>
                  </a:lnTo>
                  <a:lnTo>
                    <a:pt x="1231" y="496633"/>
                  </a:lnTo>
                  <a:lnTo>
                    <a:pt x="83578" y="578980"/>
                  </a:lnTo>
                  <a:lnTo>
                    <a:pt x="580212" y="82346"/>
                  </a:lnTo>
                  <a:close/>
                </a:path>
              </a:pathLst>
            </a:custGeom>
            <a:solidFill>
              <a:srgbClr val="011CE7"/>
            </a:solidFill>
            <a:ln>
              <a:noFill/>
            </a:ln>
          </p:spPr>
        </p:sp>
        <p:sp>
          <p:nvSpPr>
            <p:cNvPr id="2769" name="Google Shape;2769;p98"/>
            <p:cNvSpPr/>
            <p:nvPr/>
          </p:nvSpPr>
          <p:spPr>
            <a:xfrm>
              <a:off x="11229120" y="790920"/>
              <a:ext cx="4426584" cy="7562215"/>
            </a:xfrm>
            <a:custGeom>
              <a:rect b="b" l="l" r="r" t="t"/>
              <a:pathLst>
                <a:path extrusionOk="0" h="7562215" w="4426584">
                  <a:moveTo>
                    <a:pt x="293497" y="3129280"/>
                  </a:moveTo>
                  <a:lnTo>
                    <a:pt x="279895" y="3115678"/>
                  </a:lnTo>
                  <a:lnTo>
                    <a:pt x="146812" y="3248761"/>
                  </a:lnTo>
                  <a:lnTo>
                    <a:pt x="13754" y="3115678"/>
                  </a:lnTo>
                  <a:lnTo>
                    <a:pt x="152" y="3129280"/>
                  </a:lnTo>
                  <a:lnTo>
                    <a:pt x="133210" y="3262363"/>
                  </a:lnTo>
                  <a:lnTo>
                    <a:pt x="1460" y="3394113"/>
                  </a:lnTo>
                  <a:lnTo>
                    <a:pt x="15074" y="3407714"/>
                  </a:lnTo>
                  <a:lnTo>
                    <a:pt x="146824" y="3275965"/>
                  </a:lnTo>
                  <a:lnTo>
                    <a:pt x="278574" y="3407714"/>
                  </a:lnTo>
                  <a:lnTo>
                    <a:pt x="292176" y="3394113"/>
                  </a:lnTo>
                  <a:lnTo>
                    <a:pt x="160413" y="3262363"/>
                  </a:lnTo>
                  <a:lnTo>
                    <a:pt x="293497" y="3129280"/>
                  </a:lnTo>
                  <a:close/>
                  <a:moveTo>
                    <a:pt x="293598" y="5206174"/>
                  </a:moveTo>
                  <a:lnTo>
                    <a:pt x="279996" y="5192573"/>
                  </a:lnTo>
                  <a:lnTo>
                    <a:pt x="146799" y="5325770"/>
                  </a:lnTo>
                  <a:lnTo>
                    <a:pt x="13614" y="5192573"/>
                  </a:lnTo>
                  <a:lnTo>
                    <a:pt x="0" y="5206174"/>
                  </a:lnTo>
                  <a:lnTo>
                    <a:pt x="133197" y="5339372"/>
                  </a:lnTo>
                  <a:lnTo>
                    <a:pt x="1574" y="5470995"/>
                  </a:lnTo>
                  <a:lnTo>
                    <a:pt x="15176" y="5484609"/>
                  </a:lnTo>
                  <a:lnTo>
                    <a:pt x="146799" y="5352986"/>
                  </a:lnTo>
                  <a:lnTo>
                    <a:pt x="278434" y="5484609"/>
                  </a:lnTo>
                  <a:lnTo>
                    <a:pt x="292036" y="5470995"/>
                  </a:lnTo>
                  <a:lnTo>
                    <a:pt x="160401" y="5339372"/>
                  </a:lnTo>
                  <a:lnTo>
                    <a:pt x="293598" y="5206174"/>
                  </a:lnTo>
                  <a:close/>
                  <a:moveTo>
                    <a:pt x="293636" y="1052144"/>
                  </a:moveTo>
                  <a:lnTo>
                    <a:pt x="280035" y="1038542"/>
                  </a:lnTo>
                  <a:lnTo>
                    <a:pt x="146977" y="1171600"/>
                  </a:lnTo>
                  <a:lnTo>
                    <a:pt x="13931" y="1038542"/>
                  </a:lnTo>
                  <a:lnTo>
                    <a:pt x="317" y="1052144"/>
                  </a:lnTo>
                  <a:lnTo>
                    <a:pt x="133375" y="1185202"/>
                  </a:lnTo>
                  <a:lnTo>
                    <a:pt x="1612" y="1316964"/>
                  </a:lnTo>
                  <a:lnTo>
                    <a:pt x="15214" y="1330566"/>
                  </a:lnTo>
                  <a:lnTo>
                    <a:pt x="146977" y="1198803"/>
                  </a:lnTo>
                  <a:lnTo>
                    <a:pt x="278752" y="1330566"/>
                  </a:lnTo>
                  <a:lnTo>
                    <a:pt x="292354" y="1316964"/>
                  </a:lnTo>
                  <a:lnTo>
                    <a:pt x="160578" y="1185202"/>
                  </a:lnTo>
                  <a:lnTo>
                    <a:pt x="293636" y="1052144"/>
                  </a:lnTo>
                  <a:close/>
                  <a:moveTo>
                    <a:pt x="293712" y="7283323"/>
                  </a:moveTo>
                  <a:lnTo>
                    <a:pt x="280111" y="7269721"/>
                  </a:lnTo>
                  <a:lnTo>
                    <a:pt x="146926" y="7402906"/>
                  </a:lnTo>
                  <a:lnTo>
                    <a:pt x="13754" y="7269721"/>
                  </a:lnTo>
                  <a:lnTo>
                    <a:pt x="152" y="7283323"/>
                  </a:lnTo>
                  <a:lnTo>
                    <a:pt x="133324" y="7416508"/>
                  </a:lnTo>
                  <a:lnTo>
                    <a:pt x="1676" y="7548143"/>
                  </a:lnTo>
                  <a:lnTo>
                    <a:pt x="15278" y="7561745"/>
                  </a:lnTo>
                  <a:lnTo>
                    <a:pt x="146926" y="7430109"/>
                  </a:lnTo>
                  <a:lnTo>
                    <a:pt x="278574" y="7561745"/>
                  </a:lnTo>
                  <a:lnTo>
                    <a:pt x="292176" y="7548143"/>
                  </a:lnTo>
                  <a:lnTo>
                    <a:pt x="160528" y="7416508"/>
                  </a:lnTo>
                  <a:lnTo>
                    <a:pt x="293712" y="7283323"/>
                  </a:lnTo>
                  <a:close/>
                  <a:moveTo>
                    <a:pt x="1326857" y="4167632"/>
                  </a:moveTo>
                  <a:lnTo>
                    <a:pt x="1313256" y="4154030"/>
                  </a:lnTo>
                  <a:lnTo>
                    <a:pt x="1180172" y="4287113"/>
                  </a:lnTo>
                  <a:lnTo>
                    <a:pt x="1047102" y="4154030"/>
                  </a:lnTo>
                  <a:lnTo>
                    <a:pt x="1033500" y="4167632"/>
                  </a:lnTo>
                  <a:lnTo>
                    <a:pt x="1166571" y="4300702"/>
                  </a:lnTo>
                  <a:lnTo>
                    <a:pt x="1034821" y="4432452"/>
                  </a:lnTo>
                  <a:lnTo>
                    <a:pt x="1048423" y="4446054"/>
                  </a:lnTo>
                  <a:lnTo>
                    <a:pt x="1180172" y="4314304"/>
                  </a:lnTo>
                  <a:lnTo>
                    <a:pt x="1311935" y="4446054"/>
                  </a:lnTo>
                  <a:lnTo>
                    <a:pt x="1325537" y="4432452"/>
                  </a:lnTo>
                  <a:lnTo>
                    <a:pt x="1193774" y="4300702"/>
                  </a:lnTo>
                  <a:lnTo>
                    <a:pt x="1326857" y="4167632"/>
                  </a:lnTo>
                  <a:close/>
                  <a:moveTo>
                    <a:pt x="1326857" y="13601"/>
                  </a:moveTo>
                  <a:lnTo>
                    <a:pt x="1313256" y="0"/>
                  </a:lnTo>
                  <a:lnTo>
                    <a:pt x="1180198" y="133057"/>
                  </a:lnTo>
                  <a:lnTo>
                    <a:pt x="1047140" y="0"/>
                  </a:lnTo>
                  <a:lnTo>
                    <a:pt x="1033538" y="13601"/>
                  </a:lnTo>
                  <a:lnTo>
                    <a:pt x="1166583" y="146659"/>
                  </a:lnTo>
                  <a:lnTo>
                    <a:pt x="1034821" y="278422"/>
                  </a:lnTo>
                  <a:lnTo>
                    <a:pt x="1048423" y="292036"/>
                  </a:lnTo>
                  <a:lnTo>
                    <a:pt x="1180185" y="160274"/>
                  </a:lnTo>
                  <a:lnTo>
                    <a:pt x="1311960" y="292036"/>
                  </a:lnTo>
                  <a:lnTo>
                    <a:pt x="1325575" y="278422"/>
                  </a:lnTo>
                  <a:lnTo>
                    <a:pt x="1193800" y="146659"/>
                  </a:lnTo>
                  <a:lnTo>
                    <a:pt x="1326857" y="13601"/>
                  </a:lnTo>
                  <a:close/>
                  <a:moveTo>
                    <a:pt x="1326921" y="6244780"/>
                  </a:moveTo>
                  <a:lnTo>
                    <a:pt x="1313319" y="6231179"/>
                  </a:lnTo>
                  <a:lnTo>
                    <a:pt x="1180134" y="6364364"/>
                  </a:lnTo>
                  <a:lnTo>
                    <a:pt x="1046784" y="6231001"/>
                  </a:lnTo>
                  <a:lnTo>
                    <a:pt x="1033183" y="6244602"/>
                  </a:lnTo>
                  <a:lnTo>
                    <a:pt x="1166545" y="6377965"/>
                  </a:lnTo>
                  <a:lnTo>
                    <a:pt x="1034897" y="6509613"/>
                  </a:lnTo>
                  <a:lnTo>
                    <a:pt x="1048499" y="6523215"/>
                  </a:lnTo>
                  <a:lnTo>
                    <a:pt x="1180147" y="6391567"/>
                  </a:lnTo>
                  <a:lnTo>
                    <a:pt x="1311617" y="6523025"/>
                  </a:lnTo>
                  <a:lnTo>
                    <a:pt x="1325219" y="6509423"/>
                  </a:lnTo>
                  <a:lnTo>
                    <a:pt x="1193749" y="6377965"/>
                  </a:lnTo>
                  <a:lnTo>
                    <a:pt x="1326921" y="6244780"/>
                  </a:lnTo>
                  <a:close/>
                  <a:moveTo>
                    <a:pt x="1326921" y="2090750"/>
                  </a:moveTo>
                  <a:lnTo>
                    <a:pt x="1313319" y="2077148"/>
                  </a:lnTo>
                  <a:lnTo>
                    <a:pt x="1180274" y="2210193"/>
                  </a:lnTo>
                  <a:lnTo>
                    <a:pt x="1047242" y="2077148"/>
                  </a:lnTo>
                  <a:lnTo>
                    <a:pt x="1033640" y="2090750"/>
                  </a:lnTo>
                  <a:lnTo>
                    <a:pt x="1166672" y="2223795"/>
                  </a:lnTo>
                  <a:lnTo>
                    <a:pt x="1034897" y="2355570"/>
                  </a:lnTo>
                  <a:lnTo>
                    <a:pt x="1048499" y="2369172"/>
                  </a:lnTo>
                  <a:lnTo>
                    <a:pt x="1180274" y="2237397"/>
                  </a:lnTo>
                  <a:lnTo>
                    <a:pt x="1312075" y="2369172"/>
                  </a:lnTo>
                  <a:lnTo>
                    <a:pt x="1325676" y="2355570"/>
                  </a:lnTo>
                  <a:lnTo>
                    <a:pt x="1193876" y="2223795"/>
                  </a:lnTo>
                  <a:lnTo>
                    <a:pt x="1326921" y="2090750"/>
                  </a:lnTo>
                  <a:close/>
                  <a:moveTo>
                    <a:pt x="2359787" y="5206238"/>
                  </a:moveTo>
                  <a:lnTo>
                    <a:pt x="2346185" y="5192636"/>
                  </a:lnTo>
                  <a:lnTo>
                    <a:pt x="2213127" y="5325694"/>
                  </a:lnTo>
                  <a:lnTo>
                    <a:pt x="2080082" y="5192636"/>
                  </a:lnTo>
                  <a:lnTo>
                    <a:pt x="2066467" y="5206238"/>
                  </a:lnTo>
                  <a:lnTo>
                    <a:pt x="2199525" y="5339296"/>
                  </a:lnTo>
                  <a:lnTo>
                    <a:pt x="2067763" y="5471058"/>
                  </a:lnTo>
                  <a:lnTo>
                    <a:pt x="2081364" y="5484673"/>
                  </a:lnTo>
                  <a:lnTo>
                    <a:pt x="2213127" y="5352897"/>
                  </a:lnTo>
                  <a:lnTo>
                    <a:pt x="2344902" y="5484660"/>
                  </a:lnTo>
                  <a:lnTo>
                    <a:pt x="2358504" y="5471058"/>
                  </a:lnTo>
                  <a:lnTo>
                    <a:pt x="2226729" y="5339296"/>
                  </a:lnTo>
                  <a:lnTo>
                    <a:pt x="2359787" y="5206238"/>
                  </a:lnTo>
                  <a:close/>
                  <a:moveTo>
                    <a:pt x="2359825" y="1052207"/>
                  </a:moveTo>
                  <a:lnTo>
                    <a:pt x="2346223" y="1038606"/>
                  </a:lnTo>
                  <a:lnTo>
                    <a:pt x="2213140" y="1171676"/>
                  </a:lnTo>
                  <a:lnTo>
                    <a:pt x="2080082" y="1038606"/>
                  </a:lnTo>
                  <a:lnTo>
                    <a:pt x="2066467" y="1052207"/>
                  </a:lnTo>
                  <a:lnTo>
                    <a:pt x="2199538" y="1185278"/>
                  </a:lnTo>
                  <a:lnTo>
                    <a:pt x="2067788" y="1317028"/>
                  </a:lnTo>
                  <a:lnTo>
                    <a:pt x="2081390" y="1330629"/>
                  </a:lnTo>
                  <a:lnTo>
                    <a:pt x="2213140" y="1198880"/>
                  </a:lnTo>
                  <a:lnTo>
                    <a:pt x="2344902" y="1330629"/>
                  </a:lnTo>
                  <a:lnTo>
                    <a:pt x="2358504" y="1317028"/>
                  </a:lnTo>
                  <a:lnTo>
                    <a:pt x="2226741" y="1185278"/>
                  </a:lnTo>
                  <a:lnTo>
                    <a:pt x="2359825" y="1052207"/>
                  </a:lnTo>
                  <a:close/>
                  <a:moveTo>
                    <a:pt x="2359926" y="7283386"/>
                  </a:moveTo>
                  <a:lnTo>
                    <a:pt x="2346325" y="7269785"/>
                  </a:lnTo>
                  <a:lnTo>
                    <a:pt x="2213127" y="7402982"/>
                  </a:lnTo>
                  <a:lnTo>
                    <a:pt x="2079942" y="7269785"/>
                  </a:lnTo>
                  <a:lnTo>
                    <a:pt x="2066328" y="7283386"/>
                  </a:lnTo>
                  <a:lnTo>
                    <a:pt x="2199525" y="7416584"/>
                  </a:lnTo>
                  <a:lnTo>
                    <a:pt x="2067902" y="7548207"/>
                  </a:lnTo>
                  <a:lnTo>
                    <a:pt x="2081504" y="7561808"/>
                  </a:lnTo>
                  <a:lnTo>
                    <a:pt x="2213127" y="7430186"/>
                  </a:lnTo>
                  <a:lnTo>
                    <a:pt x="2344763" y="7561808"/>
                  </a:lnTo>
                  <a:lnTo>
                    <a:pt x="2358364" y="7548207"/>
                  </a:lnTo>
                  <a:lnTo>
                    <a:pt x="2226729" y="7416584"/>
                  </a:lnTo>
                  <a:lnTo>
                    <a:pt x="2359926" y="7283386"/>
                  </a:lnTo>
                  <a:close/>
                  <a:moveTo>
                    <a:pt x="2359926" y="3129356"/>
                  </a:moveTo>
                  <a:lnTo>
                    <a:pt x="2346325" y="3115754"/>
                  </a:lnTo>
                  <a:lnTo>
                    <a:pt x="2213279" y="3248799"/>
                  </a:lnTo>
                  <a:lnTo>
                    <a:pt x="2080247" y="3115754"/>
                  </a:lnTo>
                  <a:lnTo>
                    <a:pt x="2066645" y="3129356"/>
                  </a:lnTo>
                  <a:lnTo>
                    <a:pt x="2199678" y="3262401"/>
                  </a:lnTo>
                  <a:lnTo>
                    <a:pt x="2067902" y="3394176"/>
                  </a:lnTo>
                  <a:lnTo>
                    <a:pt x="2081504" y="3407778"/>
                  </a:lnTo>
                  <a:lnTo>
                    <a:pt x="2213279" y="3276003"/>
                  </a:lnTo>
                  <a:lnTo>
                    <a:pt x="2345080" y="3407778"/>
                  </a:lnTo>
                  <a:lnTo>
                    <a:pt x="2358682" y="3394176"/>
                  </a:lnTo>
                  <a:lnTo>
                    <a:pt x="2226881" y="3262401"/>
                  </a:lnTo>
                  <a:lnTo>
                    <a:pt x="2359926" y="3129356"/>
                  </a:lnTo>
                  <a:close/>
                  <a:moveTo>
                    <a:pt x="3393008" y="13665"/>
                  </a:moveTo>
                  <a:lnTo>
                    <a:pt x="3379406" y="63"/>
                  </a:lnTo>
                  <a:lnTo>
                    <a:pt x="3246488" y="132981"/>
                  </a:lnTo>
                  <a:lnTo>
                    <a:pt x="3113570" y="63"/>
                  </a:lnTo>
                  <a:lnTo>
                    <a:pt x="3099968" y="13665"/>
                  </a:lnTo>
                  <a:lnTo>
                    <a:pt x="3232874" y="146583"/>
                  </a:lnTo>
                  <a:lnTo>
                    <a:pt x="3100971" y="278485"/>
                  </a:lnTo>
                  <a:lnTo>
                    <a:pt x="3114573" y="292100"/>
                  </a:lnTo>
                  <a:lnTo>
                    <a:pt x="3246488" y="160185"/>
                  </a:lnTo>
                  <a:lnTo>
                    <a:pt x="3378403" y="292100"/>
                  </a:lnTo>
                  <a:lnTo>
                    <a:pt x="3392005" y="278485"/>
                  </a:lnTo>
                  <a:lnTo>
                    <a:pt x="3260090" y="146583"/>
                  </a:lnTo>
                  <a:lnTo>
                    <a:pt x="3393008" y="13665"/>
                  </a:lnTo>
                  <a:close/>
                  <a:moveTo>
                    <a:pt x="3393109" y="6244844"/>
                  </a:moveTo>
                  <a:lnTo>
                    <a:pt x="3379508" y="6231242"/>
                  </a:lnTo>
                  <a:lnTo>
                    <a:pt x="3246450" y="6364300"/>
                  </a:lnTo>
                  <a:lnTo>
                    <a:pt x="3113227" y="6231052"/>
                  </a:lnTo>
                  <a:lnTo>
                    <a:pt x="3099612" y="6244666"/>
                  </a:lnTo>
                  <a:lnTo>
                    <a:pt x="3232848" y="6377902"/>
                  </a:lnTo>
                  <a:lnTo>
                    <a:pt x="3101086" y="6509664"/>
                  </a:lnTo>
                  <a:lnTo>
                    <a:pt x="3114687" y="6523266"/>
                  </a:lnTo>
                  <a:lnTo>
                    <a:pt x="3246450" y="6391503"/>
                  </a:lnTo>
                  <a:lnTo>
                    <a:pt x="3378047" y="6523088"/>
                  </a:lnTo>
                  <a:lnTo>
                    <a:pt x="3391649" y="6509486"/>
                  </a:lnTo>
                  <a:lnTo>
                    <a:pt x="3260052" y="6377902"/>
                  </a:lnTo>
                  <a:lnTo>
                    <a:pt x="3393109" y="6244844"/>
                  </a:lnTo>
                  <a:close/>
                  <a:moveTo>
                    <a:pt x="3393186" y="2090813"/>
                  </a:moveTo>
                  <a:lnTo>
                    <a:pt x="3379571" y="2077212"/>
                  </a:lnTo>
                  <a:lnTo>
                    <a:pt x="3246501" y="2210282"/>
                  </a:lnTo>
                  <a:lnTo>
                    <a:pt x="3113430" y="2077212"/>
                  </a:lnTo>
                  <a:lnTo>
                    <a:pt x="3099828" y="2090813"/>
                  </a:lnTo>
                  <a:lnTo>
                    <a:pt x="3232899" y="2223884"/>
                  </a:lnTo>
                  <a:lnTo>
                    <a:pt x="3101149" y="2355634"/>
                  </a:lnTo>
                  <a:lnTo>
                    <a:pt x="3114751" y="2369235"/>
                  </a:lnTo>
                  <a:lnTo>
                    <a:pt x="3246501" y="2237486"/>
                  </a:lnTo>
                  <a:lnTo>
                    <a:pt x="3378263" y="2369235"/>
                  </a:lnTo>
                  <a:lnTo>
                    <a:pt x="3391865" y="2355634"/>
                  </a:lnTo>
                  <a:lnTo>
                    <a:pt x="3260102" y="2223884"/>
                  </a:lnTo>
                  <a:lnTo>
                    <a:pt x="3393186" y="2090813"/>
                  </a:lnTo>
                  <a:close/>
                  <a:moveTo>
                    <a:pt x="3393287" y="4167708"/>
                  </a:moveTo>
                  <a:lnTo>
                    <a:pt x="3379686" y="4154093"/>
                  </a:lnTo>
                  <a:lnTo>
                    <a:pt x="3246348" y="4287431"/>
                  </a:lnTo>
                  <a:lnTo>
                    <a:pt x="3113290" y="4154360"/>
                  </a:lnTo>
                  <a:lnTo>
                    <a:pt x="3099689" y="4167962"/>
                  </a:lnTo>
                  <a:lnTo>
                    <a:pt x="3232747" y="4301033"/>
                  </a:lnTo>
                  <a:lnTo>
                    <a:pt x="3101251" y="4432528"/>
                  </a:lnTo>
                  <a:lnTo>
                    <a:pt x="3114865" y="4446130"/>
                  </a:lnTo>
                  <a:lnTo>
                    <a:pt x="3246361" y="4314634"/>
                  </a:lnTo>
                  <a:lnTo>
                    <a:pt x="3378111" y="4446384"/>
                  </a:lnTo>
                  <a:lnTo>
                    <a:pt x="3391725" y="4432782"/>
                  </a:lnTo>
                  <a:lnTo>
                    <a:pt x="3259963" y="4301033"/>
                  </a:lnTo>
                  <a:lnTo>
                    <a:pt x="3393287" y="4167708"/>
                  </a:lnTo>
                  <a:close/>
                  <a:moveTo>
                    <a:pt x="4426153" y="5206123"/>
                  </a:moveTo>
                  <a:lnTo>
                    <a:pt x="4412551" y="5192522"/>
                  </a:lnTo>
                  <a:lnTo>
                    <a:pt x="4278935" y="5326126"/>
                  </a:lnTo>
                  <a:lnTo>
                    <a:pt x="4145775" y="5192954"/>
                  </a:lnTo>
                  <a:lnTo>
                    <a:pt x="4132173" y="5206568"/>
                  </a:lnTo>
                  <a:lnTo>
                    <a:pt x="4265333" y="5339740"/>
                  </a:lnTo>
                  <a:lnTo>
                    <a:pt x="4134116" y="5470944"/>
                  </a:lnTo>
                  <a:lnTo>
                    <a:pt x="4147718" y="5484546"/>
                  </a:lnTo>
                  <a:lnTo>
                    <a:pt x="4278935" y="5353342"/>
                  </a:lnTo>
                  <a:lnTo>
                    <a:pt x="4410595" y="5484990"/>
                  </a:lnTo>
                  <a:lnTo>
                    <a:pt x="4424197" y="5471388"/>
                  </a:lnTo>
                  <a:lnTo>
                    <a:pt x="4292536" y="5339740"/>
                  </a:lnTo>
                  <a:lnTo>
                    <a:pt x="4426153" y="5206123"/>
                  </a:lnTo>
                  <a:close/>
                  <a:moveTo>
                    <a:pt x="4426216" y="1052093"/>
                  </a:moveTo>
                  <a:lnTo>
                    <a:pt x="4412615" y="1038491"/>
                  </a:lnTo>
                  <a:lnTo>
                    <a:pt x="4279100" y="1172006"/>
                  </a:lnTo>
                  <a:lnTo>
                    <a:pt x="4145775" y="1038669"/>
                  </a:lnTo>
                  <a:lnTo>
                    <a:pt x="4132173" y="1052271"/>
                  </a:lnTo>
                  <a:lnTo>
                    <a:pt x="4265498" y="1185608"/>
                  </a:lnTo>
                  <a:lnTo>
                    <a:pt x="4134193" y="1316913"/>
                  </a:lnTo>
                  <a:lnTo>
                    <a:pt x="4147794" y="1330515"/>
                  </a:lnTo>
                  <a:lnTo>
                    <a:pt x="4279100" y="1199210"/>
                  </a:lnTo>
                  <a:lnTo>
                    <a:pt x="4410595" y="1330693"/>
                  </a:lnTo>
                  <a:lnTo>
                    <a:pt x="4424197" y="1317091"/>
                  </a:lnTo>
                  <a:lnTo>
                    <a:pt x="4292701" y="1185608"/>
                  </a:lnTo>
                  <a:lnTo>
                    <a:pt x="4426216" y="1052093"/>
                  </a:lnTo>
                  <a:close/>
                  <a:moveTo>
                    <a:pt x="4426255" y="7283018"/>
                  </a:moveTo>
                  <a:lnTo>
                    <a:pt x="4412653" y="7269404"/>
                  </a:lnTo>
                  <a:lnTo>
                    <a:pt x="4278782" y="7403274"/>
                  </a:lnTo>
                  <a:lnTo>
                    <a:pt x="4145635" y="7270102"/>
                  </a:lnTo>
                  <a:lnTo>
                    <a:pt x="4132021" y="7283704"/>
                  </a:lnTo>
                  <a:lnTo>
                    <a:pt x="4265180" y="7416876"/>
                  </a:lnTo>
                  <a:lnTo>
                    <a:pt x="4134218" y="7547838"/>
                  </a:lnTo>
                  <a:lnTo>
                    <a:pt x="4147832" y="7561440"/>
                  </a:lnTo>
                  <a:lnTo>
                    <a:pt x="4278795" y="7430478"/>
                  </a:lnTo>
                  <a:lnTo>
                    <a:pt x="4410456" y="7562139"/>
                  </a:lnTo>
                  <a:lnTo>
                    <a:pt x="4424057" y="7548537"/>
                  </a:lnTo>
                  <a:lnTo>
                    <a:pt x="4292397" y="7416876"/>
                  </a:lnTo>
                  <a:lnTo>
                    <a:pt x="4426255" y="7283018"/>
                  </a:lnTo>
                  <a:close/>
                  <a:moveTo>
                    <a:pt x="4426293" y="3128975"/>
                  </a:moveTo>
                  <a:lnTo>
                    <a:pt x="4412691" y="3115373"/>
                  </a:lnTo>
                  <a:lnTo>
                    <a:pt x="4279074" y="3248990"/>
                  </a:lnTo>
                  <a:lnTo>
                    <a:pt x="4145915" y="3115818"/>
                  </a:lnTo>
                  <a:lnTo>
                    <a:pt x="4132313" y="3129419"/>
                  </a:lnTo>
                  <a:lnTo>
                    <a:pt x="4265473" y="3262592"/>
                  </a:lnTo>
                  <a:lnTo>
                    <a:pt x="4134256" y="3393795"/>
                  </a:lnTo>
                  <a:lnTo>
                    <a:pt x="4147858" y="3407410"/>
                  </a:lnTo>
                  <a:lnTo>
                    <a:pt x="4279074" y="3276193"/>
                  </a:lnTo>
                  <a:lnTo>
                    <a:pt x="4410735" y="3407841"/>
                  </a:lnTo>
                  <a:lnTo>
                    <a:pt x="4424337" y="3394240"/>
                  </a:lnTo>
                  <a:lnTo>
                    <a:pt x="4292676" y="3262592"/>
                  </a:lnTo>
                  <a:lnTo>
                    <a:pt x="4426293" y="31289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pic>
        <p:nvPicPr>
          <p:cNvPr id="2770" name="Google Shape;2770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821" y="4733957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771" name="Google Shape;2771;p98"/>
          <p:cNvSpPr txBox="1"/>
          <p:nvPr/>
        </p:nvSpPr>
        <p:spPr>
          <a:xfrm>
            <a:off x="300575" y="1365625"/>
            <a:ext cx="6092400" cy="26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25" lIns="51425" spcFirstLastPara="1" rIns="51425" wrap="square" tIns="5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latin typeface="Montserrat"/>
                <a:ea typeface="Montserrat"/>
                <a:cs typeface="Montserrat"/>
                <a:sym typeface="Montserrat"/>
              </a:rPr>
              <a:t>Etapa de experimentação no processo de Discovery</a:t>
            </a:r>
            <a:br>
              <a:rPr b="1" lang="pt-BR" sz="1700">
                <a:latin typeface="Montserrat"/>
                <a:ea typeface="Montserrat"/>
                <a:cs typeface="Montserrat"/>
                <a:sym typeface="Montserrat"/>
              </a:rPr>
            </a:br>
            <a:endParaRPr b="1"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pt-BR" sz="1600">
                <a:latin typeface="Montserrat"/>
                <a:ea typeface="Montserrat"/>
                <a:cs typeface="Montserrat"/>
                <a:sym typeface="Montserrat"/>
              </a:rPr>
              <a:t>Atividades de ideação e prototipação de soluções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pt-BR" sz="1600">
                <a:latin typeface="Montserrat"/>
                <a:ea typeface="Montserrat"/>
                <a:cs typeface="Montserrat"/>
                <a:sym typeface="Montserrat"/>
              </a:rPr>
              <a:t>Cultura de experimentação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pt-BR" sz="1600">
                <a:latin typeface="Montserrat"/>
                <a:ea typeface="Montserrat"/>
                <a:cs typeface="Montserrat"/>
                <a:sym typeface="Montserrat"/>
              </a:rPr>
              <a:t>Experimentos: técnicas e validações das soluções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pt-BR" sz="1600">
                <a:latin typeface="Montserrat"/>
                <a:ea typeface="Montserrat"/>
                <a:cs typeface="Montserrat"/>
                <a:sym typeface="Montserrat"/>
              </a:rPr>
              <a:t>As diferentes possibilidades de protótipos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pt-BR" sz="1600">
                <a:latin typeface="Montserrat"/>
                <a:ea typeface="Montserrat"/>
                <a:cs typeface="Montserrat"/>
                <a:sym typeface="Montserrat"/>
              </a:rPr>
              <a:t>Mudança de mindset: Outputs over outcomes</a:t>
            </a:r>
            <a:endParaRPr b="1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2" name="Google Shape;2772;p98"/>
          <p:cNvSpPr txBox="1"/>
          <p:nvPr/>
        </p:nvSpPr>
        <p:spPr>
          <a:xfrm>
            <a:off x="287089" y="660650"/>
            <a:ext cx="58599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25" lIns="51425" spcFirstLastPara="1" rIns="51425" wrap="square" tIns="5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lang="pt-BR" sz="2600">
                <a:latin typeface="Montserrat"/>
                <a:ea typeface="Montserrat"/>
                <a:cs typeface="Montserrat"/>
                <a:sym typeface="Montserrat"/>
              </a:rPr>
              <a:t>Módulo 4, aula 2</a:t>
            </a:r>
            <a:endParaRPr b="1" i="0" sz="2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6" name="Shape 2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p99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8" name="Google Shape;2778;p99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9" name="Google Shape;2779;p99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0" name="Google Shape;2780;p99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1" name="Google Shape;2781;p99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2" name="Google Shape;2782;p99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3" name="Google Shape;2783;p99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4" name="Google Shape;2784;p99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5" name="Google Shape;2785;p99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6" name="Google Shape;2786;p99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7" name="Google Shape;2787;p99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8" name="Google Shape;2788;p99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9" name="Google Shape;2789;p99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0" name="Google Shape;2790;p99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1" name="Google Shape;2791;p99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2" name="Google Shape;2792;p99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3" name="Google Shape;2793;p99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4" name="Google Shape;2794;p99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5" name="Google Shape;2795;p99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6" name="Google Shape;2796;p99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7" name="Google Shape;2797;p99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8" name="Google Shape;2798;p99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9" name="Google Shape;2799;p99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0" name="Google Shape;2800;p99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1" name="Google Shape;2801;p99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2" name="Google Shape;2802;p99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3" name="Google Shape;2803;p99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4" name="Google Shape;2804;p99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05" name="Google Shape;2805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806" name="Google Shape;2806;p99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Ideação de soluções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07" name="Google Shape;2807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8" name="Google Shape;2808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5325" y="1241846"/>
            <a:ext cx="4356675" cy="3499854"/>
          </a:xfrm>
          <a:prstGeom prst="rect">
            <a:avLst/>
          </a:prstGeom>
          <a:noFill/>
          <a:ln>
            <a:noFill/>
          </a:ln>
        </p:spPr>
      </p:pic>
      <p:sp>
        <p:nvSpPr>
          <p:cNvPr id="2809" name="Google Shape;2809;p99"/>
          <p:cNvSpPr txBox="1"/>
          <p:nvPr/>
        </p:nvSpPr>
        <p:spPr>
          <a:xfrm>
            <a:off x="2292327" y="1314802"/>
            <a:ext cx="1701000" cy="4464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Divergir</a:t>
            </a:r>
            <a:endParaRPr b="1"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0" name="Google Shape;2810;p99"/>
          <p:cNvSpPr txBox="1"/>
          <p:nvPr/>
        </p:nvSpPr>
        <p:spPr>
          <a:xfrm>
            <a:off x="4617145" y="1314802"/>
            <a:ext cx="1823100" cy="4464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Convergir</a:t>
            </a:r>
            <a:endParaRPr b="1"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1" name="Google Shape;2811;p99"/>
          <p:cNvSpPr txBox="1"/>
          <p:nvPr/>
        </p:nvSpPr>
        <p:spPr>
          <a:xfrm>
            <a:off x="3112987" y="2799844"/>
            <a:ext cx="1193700" cy="6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latin typeface="Montserrat"/>
                <a:ea typeface="Montserrat"/>
                <a:cs typeface="Montserrat"/>
                <a:sym typeface="Montserrat"/>
              </a:rPr>
              <a:t>CRIAR</a:t>
            </a:r>
            <a:br>
              <a:rPr b="1" lang="pt-BR" sz="16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1600">
                <a:latin typeface="Montserrat"/>
                <a:ea typeface="Montserrat"/>
                <a:cs typeface="Montserrat"/>
                <a:sym typeface="Montserrat"/>
              </a:rPr>
              <a:t>OPÇÕES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2" name="Google Shape;2812;p99"/>
          <p:cNvSpPr txBox="1"/>
          <p:nvPr/>
        </p:nvSpPr>
        <p:spPr>
          <a:xfrm>
            <a:off x="4485731" y="2799844"/>
            <a:ext cx="1306200" cy="92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latin typeface="Montserrat"/>
                <a:ea typeface="Montserrat"/>
                <a:cs typeface="Montserrat"/>
                <a:sym typeface="Montserrat"/>
              </a:rPr>
              <a:t>FAZER</a:t>
            </a:r>
            <a:br>
              <a:rPr b="1" lang="pt-BR" sz="16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1600">
                <a:latin typeface="Montserrat"/>
                <a:ea typeface="Montserrat"/>
                <a:cs typeface="Montserrat"/>
                <a:sym typeface="Montserrat"/>
              </a:rPr>
              <a:t>ESCOLHAS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6" name="Shape 2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7" name="Google Shape;2817;p100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8" name="Google Shape;2818;p100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9" name="Google Shape;2819;p100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0" name="Google Shape;2820;p100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1" name="Google Shape;2821;p100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2" name="Google Shape;2822;p100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3" name="Google Shape;2823;p100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4" name="Google Shape;2824;p100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5" name="Google Shape;2825;p100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6" name="Google Shape;2826;p100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7" name="Google Shape;2827;p100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8" name="Google Shape;2828;p100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9" name="Google Shape;2829;p100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0" name="Google Shape;2830;p100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1" name="Google Shape;2831;p100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2" name="Google Shape;2832;p100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3" name="Google Shape;2833;p100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4" name="Google Shape;2834;p100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5" name="Google Shape;2835;p100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6" name="Google Shape;2836;p100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7" name="Google Shape;2837;p100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8" name="Google Shape;2838;p100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9" name="Google Shape;2839;p100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0" name="Google Shape;2840;p100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1" name="Google Shape;2841;p100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2" name="Google Shape;2842;p100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3" name="Google Shape;2843;p100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4" name="Google Shape;2844;p100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45" name="Google Shape;2845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846" name="Google Shape;2846;p100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Como nós podemos (HMW)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47" name="Google Shape;2847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8" name="Google Shape;2848;p100"/>
          <p:cNvPicPr preferRelativeResize="0"/>
          <p:nvPr/>
        </p:nvPicPr>
        <p:blipFill rotWithShape="1">
          <a:blip r:embed="rId5">
            <a:alphaModFix/>
          </a:blip>
          <a:srcRect b="0" l="0" r="941" t="0"/>
          <a:stretch/>
        </p:blipFill>
        <p:spPr>
          <a:xfrm>
            <a:off x="464325" y="1268275"/>
            <a:ext cx="7960401" cy="29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2" name="Shape 2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3" name="Google Shape;2853;p101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4" name="Google Shape;2854;p101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5" name="Google Shape;2855;p101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6" name="Google Shape;2856;p101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7" name="Google Shape;2857;p101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8" name="Google Shape;2858;p101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9" name="Google Shape;2859;p101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0" name="Google Shape;2860;p101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1" name="Google Shape;2861;p101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2" name="Google Shape;2862;p101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3" name="Google Shape;2863;p101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4" name="Google Shape;2864;p101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5" name="Google Shape;2865;p101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6" name="Google Shape;2866;p101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7" name="Google Shape;2867;p101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8" name="Google Shape;2868;p101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9" name="Google Shape;2869;p101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0" name="Google Shape;2870;p101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1" name="Google Shape;2871;p101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2" name="Google Shape;2872;p101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3" name="Google Shape;2873;p101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4" name="Google Shape;2874;p101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5" name="Google Shape;2875;p101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6" name="Google Shape;2876;p101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7" name="Google Shape;2877;p101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8" name="Google Shape;2878;p101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9" name="Google Shape;2879;p101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0" name="Google Shape;2880;p101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81" name="Google Shape;288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882" name="Google Shape;2882;p101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Brainstormings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83" name="Google Shape;288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4" name="Google Shape;2884;p101"/>
          <p:cNvPicPr preferRelativeResize="0"/>
          <p:nvPr/>
        </p:nvPicPr>
        <p:blipFill rotWithShape="1">
          <a:blip r:embed="rId5">
            <a:alphaModFix/>
          </a:blip>
          <a:srcRect b="0" l="24470" r="-24470" t="0"/>
          <a:stretch/>
        </p:blipFill>
        <p:spPr>
          <a:xfrm>
            <a:off x="293555" y="1215370"/>
            <a:ext cx="6382076" cy="3191038"/>
          </a:xfrm>
          <a:prstGeom prst="rect">
            <a:avLst/>
          </a:prstGeom>
          <a:noFill/>
          <a:ln>
            <a:noFill/>
          </a:ln>
        </p:spPr>
      </p:pic>
      <p:sp>
        <p:nvSpPr>
          <p:cNvPr id="2885" name="Google Shape;2885;p101"/>
          <p:cNvSpPr txBox="1"/>
          <p:nvPr/>
        </p:nvSpPr>
        <p:spPr>
          <a:xfrm>
            <a:off x="5333880" y="3504016"/>
            <a:ext cx="3281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“Para inovar você precisa colaborar.” </a:t>
            </a:r>
            <a:r>
              <a:rPr i="1"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Marisa Mayer</a:t>
            </a:r>
            <a:endParaRPr i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86" name="Google Shape;2886;p101"/>
          <p:cNvSpPr txBox="1"/>
          <p:nvPr/>
        </p:nvSpPr>
        <p:spPr>
          <a:xfrm>
            <a:off x="5278780" y="1722964"/>
            <a:ext cx="39243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Não podemos esperar </a:t>
            </a:r>
            <a:br>
              <a:rPr b="1" lang="pt-BR" sz="21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21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que os usuários nos </a:t>
            </a:r>
            <a:br>
              <a:rPr b="1" lang="pt-BR" sz="21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21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digam o que construir</a:t>
            </a:r>
            <a:r>
              <a:rPr b="1" lang="pt-BR" sz="2100">
                <a:solidFill>
                  <a:srgbClr val="29292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b="1" lang="pt-BR" sz="2100">
                <a:solidFill>
                  <a:srgbClr val="29292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2000">
                <a:solidFill>
                  <a:srgbClr val="292929"/>
                </a:solidFill>
                <a:latin typeface="Montserrat"/>
                <a:ea typeface="Montserrat"/>
                <a:cs typeface="Montserrat"/>
                <a:sym typeface="Montserrat"/>
              </a:rPr>
              <a:t>(por que eles simplesmente não sabem!)</a:t>
            </a:r>
            <a:endParaRPr sz="2000">
              <a:solidFill>
                <a:srgbClr val="29292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0" name="Shape 2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1" name="Google Shape;2891;p102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2" name="Google Shape;2892;p102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3" name="Google Shape;2893;p102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4" name="Google Shape;2894;p102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5" name="Google Shape;2895;p102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6" name="Google Shape;2896;p102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7" name="Google Shape;2897;p102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8" name="Google Shape;2898;p102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9" name="Google Shape;2899;p102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0" name="Google Shape;2900;p102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1" name="Google Shape;2901;p102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2" name="Google Shape;2902;p102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3" name="Google Shape;2903;p102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4" name="Google Shape;2904;p102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5" name="Google Shape;2905;p102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6" name="Google Shape;2906;p102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7" name="Google Shape;2907;p102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8" name="Google Shape;2908;p102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9" name="Google Shape;2909;p102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0" name="Google Shape;2910;p102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1" name="Google Shape;2911;p102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2" name="Google Shape;2912;p102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3" name="Google Shape;2913;p102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4" name="Google Shape;2914;p102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5" name="Google Shape;2915;p102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6" name="Google Shape;2916;p102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7" name="Google Shape;2917;p102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8" name="Google Shape;2918;p102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19" name="Google Shape;2919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920" name="Google Shape;2920;p102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Crazy 8's 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21" name="Google Shape;2921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2" name="Google Shape;2922;p102"/>
          <p:cNvPicPr preferRelativeResize="0"/>
          <p:nvPr/>
        </p:nvPicPr>
        <p:blipFill rotWithShape="1">
          <a:blip r:embed="rId5">
            <a:alphaModFix/>
          </a:blip>
          <a:srcRect b="0" l="0" r="0" t="11371"/>
          <a:stretch/>
        </p:blipFill>
        <p:spPr>
          <a:xfrm>
            <a:off x="306200" y="1178625"/>
            <a:ext cx="4800550" cy="31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3" name="Google Shape;2923;p102"/>
          <p:cNvSpPr txBox="1"/>
          <p:nvPr/>
        </p:nvSpPr>
        <p:spPr>
          <a:xfrm>
            <a:off x="5242041" y="1394352"/>
            <a:ext cx="39243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Exercício rápido que desafia o time a gerar uma ampla variedade de soluções.</a:t>
            </a:r>
            <a:endParaRPr sz="2000">
              <a:solidFill>
                <a:srgbClr val="29292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24" name="Google Shape;2924;p102"/>
          <p:cNvSpPr txBox="1"/>
          <p:nvPr/>
        </p:nvSpPr>
        <p:spPr>
          <a:xfrm>
            <a:off x="5260396" y="3004643"/>
            <a:ext cx="36489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"Ideias estranhas, impossíveis e impraticáveis ​​muitas vezes dão lugar a idéias verdadeiramente inspiradoras" </a:t>
            </a:r>
            <a:r>
              <a:rPr i="1"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Google</a:t>
            </a:r>
            <a:endParaRPr i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8" name="Shape 2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" name="Google Shape;2929;p103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0" name="Google Shape;2930;p103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1" name="Google Shape;2931;p103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2" name="Google Shape;2932;p103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3" name="Google Shape;2933;p103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4" name="Google Shape;2934;p103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5" name="Google Shape;2935;p103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6" name="Google Shape;2936;p103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7" name="Google Shape;2937;p103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8" name="Google Shape;2938;p103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9" name="Google Shape;2939;p103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0" name="Google Shape;2940;p103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1" name="Google Shape;2941;p103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2" name="Google Shape;2942;p103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3" name="Google Shape;2943;p103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4" name="Google Shape;2944;p103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5" name="Google Shape;2945;p103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6" name="Google Shape;2946;p103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7" name="Google Shape;2947;p103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8" name="Google Shape;2948;p103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9" name="Google Shape;2949;p103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0" name="Google Shape;2950;p103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1" name="Google Shape;2951;p103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2" name="Google Shape;2952;p103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3" name="Google Shape;2953;p103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4" name="Google Shape;2954;p103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5" name="Google Shape;2955;p103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6" name="Google Shape;2956;p103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57" name="Google Shape;2957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958" name="Google Shape;2958;p103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Pitch elevator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59" name="Google Shape;2959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0" name="Google Shape;2960;p103"/>
          <p:cNvPicPr preferRelativeResize="0"/>
          <p:nvPr/>
        </p:nvPicPr>
        <p:blipFill rotWithShape="1">
          <a:blip r:embed="rId5">
            <a:alphaModFix/>
          </a:blip>
          <a:srcRect b="0" l="16727" r="16734" t="0"/>
          <a:stretch/>
        </p:blipFill>
        <p:spPr>
          <a:xfrm>
            <a:off x="283741" y="1050525"/>
            <a:ext cx="4800551" cy="329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61" name="Google Shape;2961;p103"/>
          <p:cNvSpPr txBox="1"/>
          <p:nvPr/>
        </p:nvSpPr>
        <p:spPr>
          <a:xfrm>
            <a:off x="5165841" y="1622952"/>
            <a:ext cx="3924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Estratégia de venda de software, que estima a exercitar uma apresentação muito rápida, objetiva e com alto impacto persuasivo.</a:t>
            </a:r>
            <a:endParaRPr sz="2000">
              <a:solidFill>
                <a:srgbClr val="29292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3"/>
          <p:cNvPicPr preferRelativeResize="0"/>
          <p:nvPr/>
        </p:nvPicPr>
        <p:blipFill rotWithShape="1">
          <a:blip r:embed="rId3">
            <a:alphaModFix/>
          </a:blip>
          <a:srcRect b="0" l="45294" r="21248" t="0"/>
          <a:stretch/>
        </p:blipFill>
        <p:spPr>
          <a:xfrm flipH="1">
            <a:off x="-2" y="0"/>
            <a:ext cx="305935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3"/>
          <p:cNvSpPr txBox="1"/>
          <p:nvPr/>
        </p:nvSpPr>
        <p:spPr>
          <a:xfrm>
            <a:off x="4419600" y="1591150"/>
            <a:ext cx="37821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MENTE DE APRENDIZ</a:t>
            </a:r>
            <a:endParaRPr b="1" sz="3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" name="Google Shape;229;p23"/>
          <p:cNvSpPr txBox="1"/>
          <p:nvPr/>
        </p:nvSpPr>
        <p:spPr>
          <a:xfrm>
            <a:off x="4419600" y="2683325"/>
            <a:ext cx="40305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Estamos em processo contínuo de aprendizagem</a:t>
            </a:r>
            <a:endParaRPr b="1" sz="3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0" name="Google Shape;23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7275" y="-124300"/>
            <a:ext cx="2155300" cy="115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3050" y="47414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3"/>
          <p:cNvSpPr/>
          <p:nvPr/>
        </p:nvSpPr>
        <p:spPr>
          <a:xfrm>
            <a:off x="2839450" y="3137225"/>
            <a:ext cx="1099500" cy="10995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5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Google Shape;2966;p104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7" name="Google Shape;2967;p104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8" name="Google Shape;2968;p104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9" name="Google Shape;2969;p104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0" name="Google Shape;2970;p104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1" name="Google Shape;2971;p104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2" name="Google Shape;2972;p104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3" name="Google Shape;2973;p104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4" name="Google Shape;2974;p104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5" name="Google Shape;2975;p104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6" name="Google Shape;2976;p104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7" name="Google Shape;2977;p104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8" name="Google Shape;2978;p104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9" name="Google Shape;2979;p104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0" name="Google Shape;2980;p104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1" name="Google Shape;2981;p104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2" name="Google Shape;2982;p104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3" name="Google Shape;2983;p104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4" name="Google Shape;2984;p104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5" name="Google Shape;2985;p104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6" name="Google Shape;2986;p104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7" name="Google Shape;2987;p104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8" name="Google Shape;2988;p104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9" name="Google Shape;2989;p104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0" name="Google Shape;2990;p104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1" name="Google Shape;2991;p104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2" name="Google Shape;2992;p104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3" name="Google Shape;2993;p104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94" name="Google Shape;2994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995" name="Google Shape;2995;p104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Dê vida para as melhores hipóteses</a:t>
            </a:r>
            <a:endParaRPr b="1" i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96" name="Google Shape;2996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7" name="Google Shape;2997;p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954" y="1061899"/>
            <a:ext cx="2470993" cy="17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8" name="Google Shape;2998;p104"/>
          <p:cNvPicPr preferRelativeResize="0"/>
          <p:nvPr/>
        </p:nvPicPr>
        <p:blipFill rotWithShape="1">
          <a:blip r:embed="rId6">
            <a:alphaModFix/>
          </a:blip>
          <a:srcRect b="-664" l="6314" r="0" t="8354"/>
          <a:stretch/>
        </p:blipFill>
        <p:spPr>
          <a:xfrm>
            <a:off x="2837314" y="1061899"/>
            <a:ext cx="2470992" cy="17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9" name="Google Shape;2999;p104"/>
          <p:cNvPicPr preferRelativeResize="0"/>
          <p:nvPr/>
        </p:nvPicPr>
        <p:blipFill rotWithShape="1">
          <a:blip r:embed="rId7">
            <a:alphaModFix/>
          </a:blip>
          <a:srcRect b="0" l="0" r="18487" t="0"/>
          <a:stretch/>
        </p:blipFill>
        <p:spPr>
          <a:xfrm>
            <a:off x="298784" y="2850050"/>
            <a:ext cx="2470992" cy="17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0" name="Google Shape;3000;p104"/>
          <p:cNvPicPr preferRelativeResize="0"/>
          <p:nvPr/>
        </p:nvPicPr>
        <p:blipFill rotWithShape="1">
          <a:blip r:embed="rId8">
            <a:alphaModFix/>
          </a:blip>
          <a:srcRect b="4134" l="12371" r="12333" t="4180"/>
          <a:stretch/>
        </p:blipFill>
        <p:spPr>
          <a:xfrm>
            <a:off x="2837315" y="2850050"/>
            <a:ext cx="2470992" cy="1706424"/>
          </a:xfrm>
          <a:prstGeom prst="rect">
            <a:avLst/>
          </a:prstGeom>
          <a:noFill/>
          <a:ln>
            <a:noFill/>
          </a:ln>
        </p:spPr>
      </p:pic>
      <p:sp>
        <p:nvSpPr>
          <p:cNvPr id="3001" name="Google Shape;3001;p104"/>
          <p:cNvSpPr txBox="1"/>
          <p:nvPr/>
        </p:nvSpPr>
        <p:spPr>
          <a:xfrm>
            <a:off x="5450349" y="1756980"/>
            <a:ext cx="34875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Prototipar significa desenvolver rápido, com poucos recursos, para poder aprender com os usuários nos diferentes testes.</a:t>
            </a:r>
            <a:endParaRPr sz="2000">
              <a:solidFill>
                <a:srgbClr val="29292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5" name="Shape 3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6" name="Google Shape;3006;p105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7" name="Google Shape;3007;p105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8" name="Google Shape;3008;p105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9" name="Google Shape;3009;p105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0" name="Google Shape;3010;p105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1" name="Google Shape;3011;p105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2" name="Google Shape;3012;p105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3" name="Google Shape;3013;p105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4" name="Google Shape;3014;p105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5" name="Google Shape;3015;p105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6" name="Google Shape;3016;p105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7" name="Google Shape;3017;p105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8" name="Google Shape;3018;p105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9" name="Google Shape;3019;p105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0" name="Google Shape;3020;p105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1" name="Google Shape;3021;p105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2" name="Google Shape;3022;p105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3" name="Google Shape;3023;p105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4" name="Google Shape;3024;p105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5" name="Google Shape;3025;p105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6" name="Google Shape;3026;p105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7" name="Google Shape;3027;p105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8" name="Google Shape;3028;p105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9" name="Google Shape;3029;p105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0" name="Google Shape;3030;p105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1" name="Google Shape;3031;p105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2" name="Google Shape;3032;p105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3" name="Google Shape;3033;p105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34" name="Google Shape;3034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3035" name="Google Shape;3035;p105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Refinamento e priorização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36" name="Google Shape;3036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7" name="Google Shape;3037;p105"/>
          <p:cNvPicPr preferRelativeResize="0"/>
          <p:nvPr/>
        </p:nvPicPr>
        <p:blipFill rotWithShape="1">
          <a:blip r:embed="rId5">
            <a:alphaModFix/>
          </a:blip>
          <a:srcRect b="0" l="3751" r="7548" t="0"/>
          <a:stretch/>
        </p:blipFill>
        <p:spPr>
          <a:xfrm>
            <a:off x="275545" y="1046250"/>
            <a:ext cx="4774350" cy="32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8" name="Google Shape;3038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48520" y="1025550"/>
            <a:ext cx="3252800" cy="3252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39" name="Google Shape;3039;p105"/>
          <p:cNvSpPr txBox="1"/>
          <p:nvPr/>
        </p:nvSpPr>
        <p:spPr>
          <a:xfrm>
            <a:off x="5480456" y="4220768"/>
            <a:ext cx="2715300" cy="4311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40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Priorizar é preciso!</a:t>
            </a:r>
            <a:endParaRPr sz="1500">
              <a:solidFill>
                <a:srgbClr val="29292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43" name="Shape 3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4" name="Google Shape;3044;p106"/>
          <p:cNvSpPr txBox="1"/>
          <p:nvPr/>
        </p:nvSpPr>
        <p:spPr>
          <a:xfrm>
            <a:off x="622225" y="2429125"/>
            <a:ext cx="30375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IMPORTANTE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45" name="Google Shape;3045;p106"/>
          <p:cNvSpPr txBox="1"/>
          <p:nvPr/>
        </p:nvSpPr>
        <p:spPr>
          <a:xfrm>
            <a:off x="3914875" y="1484405"/>
            <a:ext cx="4799100" cy="24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Essa abordagem permite que os product designers atuem influenciando diretamente </a:t>
            </a:r>
            <a:br>
              <a:rPr lang="pt-BR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 desenvolvimento de </a:t>
            </a:r>
            <a:r>
              <a:rPr b="1" lang="pt-BR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produtos úteis e desejáveis para os clientes.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046" name="Google Shape;3046;p106"/>
          <p:cNvCxnSpPr/>
          <p:nvPr/>
        </p:nvCxnSpPr>
        <p:spPr>
          <a:xfrm>
            <a:off x="3741275" y="1486250"/>
            <a:ext cx="0" cy="22272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0" name="Shape 3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" name="Google Shape;3051;p107"/>
          <p:cNvSpPr txBox="1"/>
          <p:nvPr/>
        </p:nvSpPr>
        <p:spPr>
          <a:xfrm>
            <a:off x="262675" y="1234300"/>
            <a:ext cx="3126300" cy="25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Você gostaria que suas sessões de cocriação tenham uma aparência mais </a:t>
            </a:r>
            <a:r>
              <a:rPr b="1" lang="pt-BR" sz="22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semelhante a esta?</a:t>
            </a:r>
            <a:endParaRPr b="1" sz="64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52" name="Google Shape;3052;p107"/>
          <p:cNvSpPr/>
          <p:nvPr/>
        </p:nvSpPr>
        <p:spPr>
          <a:xfrm rot="761647">
            <a:off x="3945297" y="1017340"/>
            <a:ext cx="1251900" cy="12519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Excelente Insight do Consumidor  1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53" name="Google Shape;3053;p107"/>
          <p:cNvSpPr/>
          <p:nvPr/>
        </p:nvSpPr>
        <p:spPr>
          <a:xfrm>
            <a:off x="5572577" y="895085"/>
            <a:ext cx="1251900" cy="12519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Excelente Insight do Consumidor  2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54" name="Google Shape;3054;p107"/>
          <p:cNvSpPr/>
          <p:nvPr/>
        </p:nvSpPr>
        <p:spPr>
          <a:xfrm rot="-893922">
            <a:off x="7294001" y="831523"/>
            <a:ext cx="1251989" cy="1251989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Excelente Insight do Consumidor  3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55" name="Google Shape;3055;p107"/>
          <p:cNvSpPr/>
          <p:nvPr/>
        </p:nvSpPr>
        <p:spPr>
          <a:xfrm rot="135132">
            <a:off x="5434709" y="3073858"/>
            <a:ext cx="1251967" cy="1251967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Excelente Insight do Consumidor  5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56" name="Google Shape;3056;p107"/>
          <p:cNvSpPr/>
          <p:nvPr/>
        </p:nvSpPr>
        <p:spPr>
          <a:xfrm rot="-318453">
            <a:off x="3672691" y="2905850"/>
            <a:ext cx="1251867" cy="1251867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Excelente Insight do Consumidor  6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57" name="Google Shape;3057;p107"/>
          <p:cNvSpPr/>
          <p:nvPr/>
        </p:nvSpPr>
        <p:spPr>
          <a:xfrm rot="913717">
            <a:off x="7150421" y="2905901"/>
            <a:ext cx="1251755" cy="1251755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Excelente Insight do Consumidor  4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58" name="Google Shape;3058;p107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9" name="Google Shape;3059;p107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0" name="Google Shape;3060;p107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1" name="Google Shape;3061;p107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2" name="Google Shape;3062;p107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3" name="Google Shape;3063;p107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4" name="Google Shape;3064;p107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5" name="Google Shape;3065;p107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6" name="Google Shape;3066;p107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7" name="Google Shape;3067;p107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8" name="Google Shape;3068;p107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9" name="Google Shape;3069;p107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0" name="Google Shape;3070;p107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1" name="Google Shape;3071;p107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2" name="Google Shape;3072;p107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3" name="Google Shape;3073;p107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4" name="Google Shape;3074;p107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5" name="Google Shape;3075;p107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6" name="Google Shape;3076;p107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7" name="Google Shape;3077;p107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8" name="Google Shape;3078;p107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9" name="Google Shape;3079;p107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0" name="Google Shape;3080;p107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1" name="Google Shape;3081;p107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2" name="Google Shape;3082;p107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3" name="Google Shape;3083;p107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4" name="Google Shape;3084;p107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5" name="Google Shape;3085;p107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86" name="Google Shape;3086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7" name="Google Shape;3087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1" name="Shape 3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" name="Google Shape;3092;p108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3" name="Google Shape;3093;p108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4" name="Google Shape;3094;p108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5" name="Google Shape;3095;p108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6" name="Google Shape;3096;p108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7" name="Google Shape;3097;p108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8" name="Google Shape;3098;p108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9" name="Google Shape;3099;p108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0" name="Google Shape;3100;p108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1" name="Google Shape;3101;p108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2" name="Google Shape;3102;p108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3" name="Google Shape;3103;p108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4" name="Google Shape;3104;p108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5" name="Google Shape;3105;p108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6" name="Google Shape;3106;p108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7" name="Google Shape;3107;p108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8" name="Google Shape;3108;p108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9" name="Google Shape;3109;p108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0" name="Google Shape;3110;p108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1" name="Google Shape;3111;p108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2" name="Google Shape;3112;p108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3" name="Google Shape;3113;p108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4" name="Google Shape;3114;p108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5" name="Google Shape;3115;p108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6" name="Google Shape;3116;p108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7" name="Google Shape;3117;p108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8" name="Google Shape;3118;p108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9" name="Google Shape;3119;p108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20" name="Google Shape;3120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3121" name="Google Shape;3121;p108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Importância do mindset do MVP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22" name="Google Shape;3122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3" name="Google Shape;3123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5572" y="1216889"/>
            <a:ext cx="4731201" cy="31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4" name="Google Shape;3124;p108"/>
          <p:cNvSpPr txBox="1"/>
          <p:nvPr/>
        </p:nvSpPr>
        <p:spPr>
          <a:xfrm>
            <a:off x="5385775" y="1611952"/>
            <a:ext cx="3491400" cy="24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Char char="●"/>
            </a:pPr>
            <a:r>
              <a:rPr b="1" i="0" lang="pt-BR" sz="1300" u="none" cap="none" strike="noStrike">
                <a:latin typeface="Montserrat"/>
                <a:ea typeface="Montserrat"/>
                <a:cs typeface="Montserrat"/>
                <a:sym typeface="Montserrat"/>
              </a:rPr>
              <a:t>Versão mínima</a:t>
            </a:r>
            <a:br>
              <a:rPr b="1" i="0" lang="pt-BR" sz="1300" u="none" cap="none" strike="noStrike">
                <a:latin typeface="Montserrat"/>
                <a:ea typeface="Montserrat"/>
                <a:cs typeface="Montserrat"/>
                <a:sym typeface="Montserrat"/>
              </a:rPr>
            </a:br>
            <a:endParaRPr b="1" i="0" sz="1300" u="none" cap="none" strike="noStrike"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Char char="●"/>
            </a:pPr>
            <a:r>
              <a:rPr b="1" i="0" lang="pt-BR" sz="1300" u="none" cap="none" strike="noStrike">
                <a:latin typeface="Montserrat"/>
                <a:ea typeface="Montserrat"/>
                <a:cs typeface="Montserrat"/>
                <a:sym typeface="Montserrat"/>
              </a:rPr>
              <a:t>Foco no aprendizado</a:t>
            </a:r>
            <a:br>
              <a:rPr b="1" i="0" lang="pt-BR" sz="1300" u="none" cap="none" strike="noStrike">
                <a:latin typeface="Montserrat"/>
                <a:ea typeface="Montserrat"/>
                <a:cs typeface="Montserrat"/>
                <a:sym typeface="Montserrat"/>
              </a:rPr>
            </a:br>
            <a:endParaRPr b="1" i="0" sz="1300" u="none" cap="none" strike="noStrike"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Char char="●"/>
            </a:pPr>
            <a:r>
              <a:rPr b="1" i="0" lang="pt-BR" sz="1300" u="none" cap="none" strike="noStrike">
                <a:latin typeface="Montserrat"/>
                <a:ea typeface="Montserrat"/>
                <a:cs typeface="Montserrat"/>
                <a:sym typeface="Montserrat"/>
              </a:rPr>
              <a:t>Não apenas para responder questões técnicas e de design</a:t>
            </a:r>
            <a:br>
              <a:rPr b="1" i="0" lang="pt-BR" sz="1300" u="none" cap="none" strike="noStrike">
                <a:latin typeface="Montserrat"/>
                <a:ea typeface="Montserrat"/>
                <a:cs typeface="Montserrat"/>
                <a:sym typeface="Montserrat"/>
              </a:rPr>
            </a:br>
            <a:endParaRPr b="1" i="0" sz="1300" u="none" cap="none" strike="noStrike"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Char char="●"/>
            </a:pPr>
            <a:r>
              <a:rPr b="1" lang="pt-BR" sz="1300">
                <a:latin typeface="Montserrat"/>
                <a:ea typeface="Montserrat"/>
                <a:cs typeface="Montserrat"/>
                <a:sym typeface="Montserrat"/>
              </a:rPr>
              <a:t>V</a:t>
            </a:r>
            <a:r>
              <a:rPr b="1" i="0" lang="pt-BR" sz="1300" u="none" cap="none" strike="noStrike">
                <a:latin typeface="Montserrat"/>
                <a:ea typeface="Montserrat"/>
                <a:cs typeface="Montserrat"/>
                <a:sym typeface="Montserrat"/>
              </a:rPr>
              <a:t>alidar hipóteses de negócio</a:t>
            </a:r>
            <a:br>
              <a:rPr b="1" i="0" lang="pt-BR" sz="1300" u="none" cap="none" strike="noStrike">
                <a:latin typeface="Montserrat"/>
                <a:ea typeface="Montserrat"/>
                <a:cs typeface="Montserrat"/>
                <a:sym typeface="Montserrat"/>
              </a:rPr>
            </a:br>
            <a:endParaRPr b="1" i="0" sz="1300" u="none" cap="none" strike="noStrike"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Char char="●"/>
            </a:pPr>
            <a:r>
              <a:rPr b="1" i="0" lang="pt-BR" sz="1300" u="none" cap="none" strike="noStrike">
                <a:latin typeface="Montserrat"/>
                <a:ea typeface="Montserrat"/>
                <a:cs typeface="Montserrat"/>
                <a:sym typeface="Montserrat"/>
              </a:rPr>
              <a:t>Objetivo é obter feedback cedo a um baixo custo</a:t>
            </a:r>
            <a:endParaRPr b="1" i="0" sz="1000" u="none" cap="none" strike="noStrike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25" name="Google Shape;3125;p1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3975" y="2216675"/>
            <a:ext cx="3020551" cy="2268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9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Google Shape;3130;p109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1" name="Google Shape;3131;p109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2" name="Google Shape;3132;p109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3" name="Google Shape;3133;p109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4" name="Google Shape;3134;p109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5" name="Google Shape;3135;p109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6" name="Google Shape;3136;p109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7" name="Google Shape;3137;p109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8" name="Google Shape;3138;p109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9" name="Google Shape;3139;p109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0" name="Google Shape;3140;p109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1" name="Google Shape;3141;p109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2" name="Google Shape;3142;p109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3" name="Google Shape;3143;p109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4" name="Google Shape;3144;p109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5" name="Google Shape;3145;p109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6" name="Google Shape;3146;p109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7" name="Google Shape;3147;p109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8" name="Google Shape;3148;p109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9" name="Google Shape;3149;p109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0" name="Google Shape;3150;p109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1" name="Google Shape;3151;p109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2" name="Google Shape;3152;p109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3" name="Google Shape;3153;p109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4" name="Google Shape;3154;p109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5" name="Google Shape;3155;p109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6" name="Google Shape;3156;p109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7" name="Google Shape;3157;p109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58" name="Google Shape;3158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3159" name="Google Shape;3159;p109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Menor pedaço (aceitável) de um produto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60" name="Google Shape;3160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1" name="Google Shape;3161;p109"/>
          <p:cNvPicPr preferRelativeResize="0"/>
          <p:nvPr/>
        </p:nvPicPr>
        <p:blipFill rotWithShape="1">
          <a:blip r:embed="rId5">
            <a:alphaModFix/>
          </a:blip>
          <a:srcRect b="20180" l="6646" r="0" t="45421"/>
          <a:stretch/>
        </p:blipFill>
        <p:spPr>
          <a:xfrm>
            <a:off x="397925" y="970050"/>
            <a:ext cx="8288150" cy="22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2" name="Google Shape;3162;p109"/>
          <p:cNvSpPr txBox="1"/>
          <p:nvPr/>
        </p:nvSpPr>
        <p:spPr>
          <a:xfrm>
            <a:off x="900825" y="3074528"/>
            <a:ext cx="2248200" cy="3336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Mínimo Produto Viável</a:t>
            </a:r>
            <a:endParaRPr b="1" i="0" sz="13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3" name="Google Shape;3163;p109"/>
          <p:cNvSpPr txBox="1"/>
          <p:nvPr/>
        </p:nvSpPr>
        <p:spPr>
          <a:xfrm>
            <a:off x="5144439" y="3063850"/>
            <a:ext cx="2248200" cy="3336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Visão de produto</a:t>
            </a:r>
            <a:endParaRPr b="1" i="0" sz="13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4" name="Google Shape;3164;p109"/>
          <p:cNvSpPr txBox="1"/>
          <p:nvPr/>
        </p:nvSpPr>
        <p:spPr>
          <a:xfrm>
            <a:off x="1693800" y="3727925"/>
            <a:ext cx="6103500" cy="10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pt-BR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“The MVP should be a prototype, not a product”</a:t>
            </a:r>
            <a:endParaRPr b="1" i="1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i="1" lang="pt-BR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“Um MVP deveria ser um protótipo, não um produto”</a:t>
            </a:r>
            <a:endParaRPr i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i="1"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Marty Cagan, Inspired </a:t>
            </a:r>
            <a:endParaRPr i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8" name="Shape 3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9" name="Google Shape;3169;p110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0" name="Google Shape;3170;p110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1" name="Google Shape;3171;p110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2" name="Google Shape;3172;p110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3" name="Google Shape;3173;p110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4" name="Google Shape;3174;p110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5" name="Google Shape;3175;p110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6" name="Google Shape;3176;p110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7" name="Google Shape;3177;p110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8" name="Google Shape;3178;p110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9" name="Google Shape;3179;p110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0" name="Google Shape;3180;p110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1" name="Google Shape;3181;p110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2" name="Google Shape;3182;p110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3" name="Google Shape;3183;p110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4" name="Google Shape;3184;p110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5" name="Google Shape;3185;p110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6" name="Google Shape;3186;p110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7" name="Google Shape;3187;p110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8" name="Google Shape;3188;p110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9" name="Google Shape;3189;p110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0" name="Google Shape;3190;p110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1" name="Google Shape;3191;p110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2" name="Google Shape;3192;p110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3" name="Google Shape;3193;p110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4" name="Google Shape;3194;p110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5" name="Google Shape;3195;p110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6" name="Google Shape;3196;p110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97" name="Google Shape;3197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3198" name="Google Shape;3198;p110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Evolução do MVP, Aaron Walter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99" name="Google Shape;3199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0" name="Google Shape;3200;p110"/>
          <p:cNvPicPr preferRelativeResize="0"/>
          <p:nvPr/>
        </p:nvPicPr>
        <p:blipFill rotWithShape="1">
          <a:blip r:embed="rId5">
            <a:alphaModFix/>
          </a:blip>
          <a:srcRect b="18908" l="0" r="0" t="26425"/>
          <a:stretch/>
        </p:blipFill>
        <p:spPr>
          <a:xfrm>
            <a:off x="749575" y="1424051"/>
            <a:ext cx="7120981" cy="292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4" name="Shape 3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" name="Google Shape;3205;p111"/>
          <p:cNvSpPr/>
          <p:nvPr/>
        </p:nvSpPr>
        <p:spPr>
          <a:xfrm>
            <a:off x="1283100" y="929150"/>
            <a:ext cx="6931500" cy="3863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6" name="Google Shape;3206;p111"/>
          <p:cNvSpPr/>
          <p:nvPr/>
        </p:nvSpPr>
        <p:spPr>
          <a:xfrm>
            <a:off x="2046350" y="1437975"/>
            <a:ext cx="5696700" cy="255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7" name="Google Shape;3207;p111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8" name="Google Shape;3208;p111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9" name="Google Shape;3209;p111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0" name="Google Shape;3210;p111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1" name="Google Shape;3211;p111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2" name="Google Shape;3212;p111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3" name="Google Shape;3213;p111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4" name="Google Shape;3214;p111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5" name="Google Shape;3215;p111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6" name="Google Shape;3216;p111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7" name="Google Shape;3217;p111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8" name="Google Shape;3218;p111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9" name="Google Shape;3219;p111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0" name="Google Shape;3220;p111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1" name="Google Shape;3221;p111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2" name="Google Shape;3222;p111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3" name="Google Shape;3223;p111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4" name="Google Shape;3224;p111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5" name="Google Shape;3225;p111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6" name="Google Shape;3226;p111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7" name="Google Shape;3227;p111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8" name="Google Shape;3228;p111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9" name="Google Shape;3229;p111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0" name="Google Shape;3230;p111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1" name="Google Shape;3231;p111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2" name="Google Shape;3232;p111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3" name="Google Shape;3233;p111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4" name="Google Shape;3234;p111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5" name="Google Shape;3235;p111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que você quer validar?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36" name="Google Shape;3236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237" name="Google Shape;3237;p111"/>
          <p:cNvSpPr txBox="1"/>
          <p:nvPr/>
        </p:nvSpPr>
        <p:spPr>
          <a:xfrm>
            <a:off x="9812375" y="3988638"/>
            <a:ext cx="3181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/>
              <a:t>reforge.com/brief/the-4-different-types-of-product-prototypes</a:t>
            </a:r>
            <a:endParaRPr sz="700"/>
          </a:p>
        </p:txBody>
      </p:sp>
      <p:pic>
        <p:nvPicPr>
          <p:cNvPr id="3238" name="Google Shape;3238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39" name="Google Shape;3239;p111"/>
          <p:cNvCxnSpPr/>
          <p:nvPr/>
        </p:nvCxnSpPr>
        <p:spPr>
          <a:xfrm>
            <a:off x="1822500" y="4232250"/>
            <a:ext cx="60345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40" name="Google Shape;3240;p111"/>
          <p:cNvCxnSpPr/>
          <p:nvPr/>
        </p:nvCxnSpPr>
        <p:spPr>
          <a:xfrm rot="10800000">
            <a:off x="1822500" y="1275750"/>
            <a:ext cx="0" cy="2956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41" name="Google Shape;3241;p111"/>
          <p:cNvCxnSpPr/>
          <p:nvPr/>
        </p:nvCxnSpPr>
        <p:spPr>
          <a:xfrm flipH="1" rot="10800000">
            <a:off x="1976450" y="2690825"/>
            <a:ext cx="5941200" cy="35700"/>
          </a:xfrm>
          <a:prstGeom prst="straightConnector1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42" name="Google Shape;3242;p111"/>
          <p:cNvCxnSpPr/>
          <p:nvPr/>
        </p:nvCxnSpPr>
        <p:spPr>
          <a:xfrm>
            <a:off x="4750600" y="1226350"/>
            <a:ext cx="0" cy="2917200"/>
          </a:xfrm>
          <a:prstGeom prst="straightConnector1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43" name="Google Shape;3243;p111"/>
          <p:cNvSpPr txBox="1"/>
          <p:nvPr/>
        </p:nvSpPr>
        <p:spPr>
          <a:xfrm>
            <a:off x="2097190" y="1868744"/>
            <a:ext cx="24528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latin typeface="Montserrat"/>
                <a:ea typeface="Montserrat"/>
                <a:cs typeface="Montserrat"/>
                <a:sym typeface="Montserrat"/>
              </a:rPr>
              <a:t>Teste: usabilidade</a:t>
            </a:r>
            <a:br>
              <a:rPr b="1" lang="pt-BR" sz="900">
                <a:latin typeface="Montserrat"/>
                <a:ea typeface="Montserrat"/>
                <a:cs typeface="Montserrat"/>
                <a:sym typeface="Montserrat"/>
              </a:rPr>
            </a:br>
            <a:endParaRPr b="1" sz="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4" name="Google Shape;3244;p111"/>
          <p:cNvSpPr txBox="1"/>
          <p:nvPr/>
        </p:nvSpPr>
        <p:spPr>
          <a:xfrm>
            <a:off x="4826935" y="1862366"/>
            <a:ext cx="28275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latin typeface="Montserrat"/>
                <a:ea typeface="Montserrat"/>
                <a:cs typeface="Montserrat"/>
                <a:sym typeface="Montserrat"/>
              </a:rPr>
              <a:t>Teste: comportamento </a:t>
            </a:r>
            <a:r>
              <a:rPr lang="pt-BR" sz="900">
                <a:latin typeface="Montserrat"/>
                <a:ea typeface="Montserrat"/>
                <a:cs typeface="Montserrat"/>
                <a:sym typeface="Montserrat"/>
              </a:rPr>
              <a:t>(com base em dados)</a:t>
            </a:r>
            <a:br>
              <a:rPr lang="pt-BR" sz="900">
                <a:latin typeface="Montserrat"/>
                <a:ea typeface="Montserrat"/>
                <a:cs typeface="Montserrat"/>
                <a:sym typeface="Montserrat"/>
              </a:rPr>
            </a:b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5" name="Google Shape;3245;p111"/>
          <p:cNvSpPr txBox="1"/>
          <p:nvPr/>
        </p:nvSpPr>
        <p:spPr>
          <a:xfrm>
            <a:off x="2107035" y="3196098"/>
            <a:ext cx="24528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latin typeface="Montserrat"/>
                <a:ea typeface="Montserrat"/>
                <a:cs typeface="Montserrat"/>
                <a:sym typeface="Montserrat"/>
              </a:rPr>
              <a:t>Teste: proposta de valor</a:t>
            </a:r>
            <a:br>
              <a:rPr b="1" lang="pt-BR" sz="900">
                <a:latin typeface="Montserrat"/>
                <a:ea typeface="Montserrat"/>
                <a:cs typeface="Montserrat"/>
                <a:sym typeface="Montserrat"/>
              </a:rPr>
            </a:br>
            <a:endParaRPr b="1" sz="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6" name="Google Shape;3246;p111"/>
          <p:cNvSpPr txBox="1"/>
          <p:nvPr/>
        </p:nvSpPr>
        <p:spPr>
          <a:xfrm>
            <a:off x="4918246" y="3189111"/>
            <a:ext cx="24528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latin typeface="Montserrat"/>
                <a:ea typeface="Montserrat"/>
                <a:cs typeface="Montserrat"/>
                <a:sym typeface="Montserrat"/>
              </a:rPr>
              <a:t>Teste: limitações técnicas</a:t>
            </a:r>
            <a:br>
              <a:rPr b="1" lang="pt-BR" sz="900">
                <a:latin typeface="Montserrat"/>
                <a:ea typeface="Montserrat"/>
                <a:cs typeface="Montserrat"/>
                <a:sym typeface="Montserrat"/>
              </a:rPr>
            </a:br>
            <a:endParaRPr b="1" sz="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7" name="Google Shape;3247;p111"/>
          <p:cNvSpPr txBox="1"/>
          <p:nvPr/>
        </p:nvSpPr>
        <p:spPr>
          <a:xfrm rot="-5400000">
            <a:off x="330475" y="2577591"/>
            <a:ext cx="245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latin typeface="Montserrat"/>
                <a:ea typeface="Montserrat"/>
                <a:cs typeface="Montserrat"/>
                <a:sym typeface="Montserrat"/>
              </a:rPr>
              <a:t>Requerimentos de design</a:t>
            </a:r>
            <a:endParaRPr b="1"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8" name="Google Shape;3248;p111"/>
          <p:cNvSpPr txBox="1"/>
          <p:nvPr/>
        </p:nvSpPr>
        <p:spPr>
          <a:xfrm>
            <a:off x="3483719" y="4288719"/>
            <a:ext cx="255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latin typeface="Montserrat"/>
                <a:ea typeface="Montserrat"/>
                <a:cs typeface="Montserrat"/>
                <a:sym typeface="Montserrat"/>
              </a:rPr>
              <a:t>Complexidade técnica</a:t>
            </a:r>
            <a:endParaRPr b="1"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9" name="Google Shape;3249;p111"/>
          <p:cNvSpPr txBox="1"/>
          <p:nvPr/>
        </p:nvSpPr>
        <p:spPr>
          <a:xfrm>
            <a:off x="2157401" y="1593775"/>
            <a:ext cx="2111700" cy="3231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Protótipos de alta fidelidade</a:t>
            </a:r>
            <a:endParaRPr b="1" sz="9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50" name="Google Shape;3250;p111"/>
          <p:cNvSpPr txBox="1"/>
          <p:nvPr/>
        </p:nvSpPr>
        <p:spPr>
          <a:xfrm>
            <a:off x="2168991" y="2913648"/>
            <a:ext cx="2111700" cy="3231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Protótipos de baixa fidelidade</a:t>
            </a:r>
            <a:endParaRPr b="1" sz="9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51" name="Google Shape;3251;p111"/>
          <p:cNvSpPr txBox="1"/>
          <p:nvPr/>
        </p:nvSpPr>
        <p:spPr>
          <a:xfrm>
            <a:off x="4893701" y="1585575"/>
            <a:ext cx="2123400" cy="3231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Protótipos de dados ao vivo</a:t>
            </a:r>
            <a:endParaRPr b="1" sz="9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52" name="Google Shape;3252;p111"/>
          <p:cNvSpPr txBox="1"/>
          <p:nvPr/>
        </p:nvSpPr>
        <p:spPr>
          <a:xfrm>
            <a:off x="4944303" y="2905428"/>
            <a:ext cx="2073000" cy="3231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highlight>
                  <a:srgbClr val="011CE7"/>
                </a:highlight>
                <a:latin typeface="Montserrat"/>
                <a:ea typeface="Montserrat"/>
                <a:cs typeface="Montserrat"/>
                <a:sym typeface="Montserrat"/>
              </a:rPr>
              <a:t>Protótipos de viabilidade</a:t>
            </a:r>
            <a:endParaRPr b="1" sz="900">
              <a:solidFill>
                <a:schemeClr val="lt1"/>
              </a:solidFill>
              <a:highlight>
                <a:srgbClr val="011CE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53" name="Google Shape;3253;p111"/>
          <p:cNvSpPr txBox="1"/>
          <p:nvPr/>
        </p:nvSpPr>
        <p:spPr>
          <a:xfrm>
            <a:off x="7218650" y="4475925"/>
            <a:ext cx="924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/>
              <a:t>reforge</a:t>
            </a:r>
            <a:endParaRPr sz="70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7" name="Shape 3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8" name="Google Shape;3258;p112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9" name="Google Shape;3259;p112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0" name="Google Shape;3260;p112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1" name="Google Shape;3261;p112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2" name="Google Shape;3262;p112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3" name="Google Shape;3263;p112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4" name="Google Shape;3264;p112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5" name="Google Shape;3265;p112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6" name="Google Shape;3266;p112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7" name="Google Shape;3267;p112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8" name="Google Shape;3268;p112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9" name="Google Shape;3269;p112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0" name="Google Shape;3270;p112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1" name="Google Shape;3271;p112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2" name="Google Shape;3272;p112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3" name="Google Shape;3273;p112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4" name="Google Shape;3274;p112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5" name="Google Shape;3275;p112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6" name="Google Shape;3276;p112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7" name="Google Shape;3277;p112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8" name="Google Shape;3278;p112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9" name="Google Shape;3279;p112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0" name="Google Shape;3280;p112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1" name="Google Shape;3281;p112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2" name="Google Shape;3282;p112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3" name="Google Shape;3283;p112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4" name="Google Shape;3284;p112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5" name="Google Shape;3285;p112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86" name="Google Shape;3286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3287" name="Google Shape;3287;p112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Experimente diversos tipos de protótipos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88" name="Google Shape;3288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289" name="Google Shape;3289;p112"/>
          <p:cNvSpPr txBox="1"/>
          <p:nvPr/>
        </p:nvSpPr>
        <p:spPr>
          <a:xfrm>
            <a:off x="338850" y="1483152"/>
            <a:ext cx="2579100" cy="4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Projetar, validar hipóteses</a:t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0" name="Google Shape;3290;p112"/>
          <p:cNvSpPr txBox="1"/>
          <p:nvPr/>
        </p:nvSpPr>
        <p:spPr>
          <a:xfrm>
            <a:off x="3430330" y="1483152"/>
            <a:ext cx="2161500" cy="4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Testes de usabilidade</a:t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1" name="Google Shape;3291;p112"/>
          <p:cNvSpPr txBox="1"/>
          <p:nvPr/>
        </p:nvSpPr>
        <p:spPr>
          <a:xfrm>
            <a:off x="6291222" y="1483152"/>
            <a:ext cx="2391900" cy="4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Entregas em produção</a:t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292" name="Google Shape;3292;p112"/>
          <p:cNvCxnSpPr>
            <a:stCxn id="3289" idx="3"/>
            <a:endCxn id="3290" idx="1"/>
          </p:cNvCxnSpPr>
          <p:nvPr/>
        </p:nvCxnSpPr>
        <p:spPr>
          <a:xfrm>
            <a:off x="2917950" y="1688202"/>
            <a:ext cx="5124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3293" name="Google Shape;3293;p112"/>
          <p:cNvCxnSpPr/>
          <p:nvPr/>
        </p:nvCxnSpPr>
        <p:spPr>
          <a:xfrm>
            <a:off x="5605534" y="1688202"/>
            <a:ext cx="6651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triangle"/>
          </a:ln>
        </p:spPr>
      </p:cxnSp>
      <p:sp>
        <p:nvSpPr>
          <p:cNvPr id="3294" name="Google Shape;3294;p112"/>
          <p:cNvSpPr txBox="1"/>
          <p:nvPr/>
        </p:nvSpPr>
        <p:spPr>
          <a:xfrm>
            <a:off x="338850" y="2217451"/>
            <a:ext cx="2579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pt-BR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Paper prototype</a:t>
            </a:r>
            <a:endParaRPr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pt-BR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Desenho de fluxos</a:t>
            </a:r>
            <a:endParaRPr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pt-BR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Storyboards</a:t>
            </a:r>
            <a:endParaRPr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pt-BR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Protótipos funcionais de baixa fidelidade (wireframes)</a:t>
            </a:r>
            <a:endParaRPr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5" name="Google Shape;3295;p112"/>
          <p:cNvSpPr txBox="1"/>
          <p:nvPr/>
        </p:nvSpPr>
        <p:spPr>
          <a:xfrm>
            <a:off x="3128178" y="2217451"/>
            <a:ext cx="2647500" cy="9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pt-BR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Protótipos de média para alta fidelidade</a:t>
            </a:r>
            <a:endParaRPr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6" name="Google Shape;3296;p112"/>
          <p:cNvSpPr txBox="1"/>
          <p:nvPr/>
        </p:nvSpPr>
        <p:spPr>
          <a:xfrm>
            <a:off x="6062371" y="2217451"/>
            <a:ext cx="28233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pt-BR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Protótipos complexos, contendo fluxos de navegação contemplando todos os casos de uso, aplicações corretas de padrões de UI, UX Writing correto, definições de arquitetura de informação aplicadas</a:t>
            </a:r>
            <a:endParaRPr i="1" sz="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7" name="Google Shape;3297;p112"/>
          <p:cNvSpPr txBox="1"/>
          <p:nvPr/>
        </p:nvSpPr>
        <p:spPr>
          <a:xfrm>
            <a:off x="410997" y="3844901"/>
            <a:ext cx="8363100" cy="6549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1" lang="pt-BR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Dica: Não se apegue ao protótipo, ele não é o produto final, é só </a:t>
            </a:r>
            <a:r>
              <a:rPr i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i="1" lang="pt-BR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materialização de uma das hipóteses</a:t>
            </a:r>
            <a:r>
              <a:rPr i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E</a:t>
            </a:r>
            <a:r>
              <a:rPr i="1" lang="pt-BR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xperimente diversos tipo de</a:t>
            </a:r>
            <a:r>
              <a:rPr i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protótipos.</a:t>
            </a:r>
            <a:r>
              <a:rPr i="1" lang="pt-BR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i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Para</a:t>
            </a:r>
            <a:r>
              <a:rPr i="1" lang="pt-BR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validar ideias</a:t>
            </a:r>
            <a:r>
              <a:rPr i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i="1" lang="pt-BR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i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busque</a:t>
            </a:r>
            <a:r>
              <a:rPr i="1" lang="pt-BR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gerar comparações </a:t>
            </a:r>
            <a:r>
              <a:rPr i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 ob</a:t>
            </a:r>
            <a:r>
              <a:rPr i="1" lang="pt-BR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ter condições de traçar bons parâmetros en</a:t>
            </a:r>
            <a:r>
              <a:rPr i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tre as ideias</a:t>
            </a:r>
            <a:endParaRPr i="1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8" name="Google Shape;3298;p112"/>
          <p:cNvSpPr txBox="1"/>
          <p:nvPr/>
        </p:nvSpPr>
        <p:spPr>
          <a:xfrm>
            <a:off x="347296" y="1799502"/>
            <a:ext cx="28233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pt-BR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pt-B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para </a:t>
            </a:r>
            <a:r>
              <a:rPr i="0" lang="pt-BR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novos produtos ou funcionalidades)</a:t>
            </a:r>
            <a:endParaRPr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9" name="Google Shape;3299;p112"/>
          <p:cNvSpPr/>
          <p:nvPr/>
        </p:nvSpPr>
        <p:spPr>
          <a:xfrm>
            <a:off x="338850" y="1104675"/>
            <a:ext cx="3685200" cy="302700"/>
          </a:xfrm>
          <a:prstGeom prst="rect">
            <a:avLst/>
          </a:prstGeom>
          <a:solidFill>
            <a:srgbClr val="011CE7">
              <a:alpha val="7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Product Discovery</a:t>
            </a:r>
            <a:endParaRPr b="1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00" name="Google Shape;3300;p112"/>
          <p:cNvSpPr/>
          <p:nvPr/>
        </p:nvSpPr>
        <p:spPr>
          <a:xfrm>
            <a:off x="4106725" y="1104675"/>
            <a:ext cx="4594200" cy="302700"/>
          </a:xfrm>
          <a:prstGeom prst="rect">
            <a:avLst/>
          </a:prstGeom>
          <a:solidFill>
            <a:srgbClr val="011CE7">
              <a:alpha val="61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Product Delivery</a:t>
            </a:r>
            <a:endParaRPr b="1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4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p113"/>
          <p:cNvSpPr/>
          <p:nvPr/>
        </p:nvSpPr>
        <p:spPr>
          <a:xfrm rot="5400000">
            <a:off x="2258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6" name="Google Shape;3306;p113"/>
          <p:cNvSpPr/>
          <p:nvPr/>
        </p:nvSpPr>
        <p:spPr>
          <a:xfrm rot="5400000">
            <a:off x="3316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7" name="Google Shape;3307;p113"/>
          <p:cNvSpPr/>
          <p:nvPr/>
        </p:nvSpPr>
        <p:spPr>
          <a:xfrm rot="5400000">
            <a:off x="4373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8" name="Google Shape;3308;p113"/>
          <p:cNvSpPr/>
          <p:nvPr/>
        </p:nvSpPr>
        <p:spPr>
          <a:xfrm rot="5400000">
            <a:off x="5431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9" name="Google Shape;3309;p113"/>
          <p:cNvSpPr/>
          <p:nvPr/>
        </p:nvSpPr>
        <p:spPr>
          <a:xfrm rot="5400000">
            <a:off x="6488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0" name="Google Shape;3310;p113"/>
          <p:cNvSpPr/>
          <p:nvPr/>
        </p:nvSpPr>
        <p:spPr>
          <a:xfrm rot="5400000">
            <a:off x="7583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1" name="Google Shape;3311;p113"/>
          <p:cNvSpPr/>
          <p:nvPr/>
        </p:nvSpPr>
        <p:spPr>
          <a:xfrm rot="5400000">
            <a:off x="8640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2" name="Google Shape;3312;p113"/>
          <p:cNvSpPr/>
          <p:nvPr/>
        </p:nvSpPr>
        <p:spPr>
          <a:xfrm rot="5400000">
            <a:off x="9698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3" name="Google Shape;3313;p113"/>
          <p:cNvSpPr/>
          <p:nvPr/>
        </p:nvSpPr>
        <p:spPr>
          <a:xfrm rot="5400000">
            <a:off x="10755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4" name="Google Shape;3314;p113"/>
          <p:cNvSpPr/>
          <p:nvPr/>
        </p:nvSpPr>
        <p:spPr>
          <a:xfrm rot="5400000">
            <a:off x="11813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5" name="Google Shape;3315;p113"/>
          <p:cNvSpPr/>
          <p:nvPr/>
        </p:nvSpPr>
        <p:spPr>
          <a:xfrm rot="5400000">
            <a:off x="129269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6" name="Google Shape;3316;p113"/>
          <p:cNvSpPr/>
          <p:nvPr/>
        </p:nvSpPr>
        <p:spPr>
          <a:xfrm rot="5400000">
            <a:off x="139844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7" name="Google Shape;3317;p113"/>
          <p:cNvSpPr/>
          <p:nvPr/>
        </p:nvSpPr>
        <p:spPr>
          <a:xfrm rot="5400000">
            <a:off x="150418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8" name="Google Shape;3318;p113"/>
          <p:cNvSpPr/>
          <p:nvPr/>
        </p:nvSpPr>
        <p:spPr>
          <a:xfrm rot="5400000">
            <a:off x="160993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9" name="Google Shape;3319;p113"/>
          <p:cNvSpPr/>
          <p:nvPr/>
        </p:nvSpPr>
        <p:spPr>
          <a:xfrm rot="5400000">
            <a:off x="171567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0" name="Google Shape;3320;p113"/>
          <p:cNvSpPr/>
          <p:nvPr/>
        </p:nvSpPr>
        <p:spPr>
          <a:xfrm rot="5400000">
            <a:off x="182514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1" name="Google Shape;3321;p113"/>
          <p:cNvSpPr/>
          <p:nvPr/>
        </p:nvSpPr>
        <p:spPr>
          <a:xfrm rot="5400000">
            <a:off x="1930893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2" name="Google Shape;3322;p113"/>
          <p:cNvSpPr/>
          <p:nvPr/>
        </p:nvSpPr>
        <p:spPr>
          <a:xfrm rot="5400000">
            <a:off x="2036637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3" name="Google Shape;3323;p113"/>
          <p:cNvSpPr/>
          <p:nvPr/>
        </p:nvSpPr>
        <p:spPr>
          <a:xfrm rot="5400000">
            <a:off x="214238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4" name="Google Shape;3324;p113"/>
          <p:cNvSpPr/>
          <p:nvPr/>
        </p:nvSpPr>
        <p:spPr>
          <a:xfrm rot="5400000">
            <a:off x="224812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5" name="Google Shape;3325;p113"/>
          <p:cNvSpPr/>
          <p:nvPr/>
        </p:nvSpPr>
        <p:spPr>
          <a:xfrm rot="5400000">
            <a:off x="235512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6" name="Google Shape;3326;p113"/>
          <p:cNvSpPr/>
          <p:nvPr/>
        </p:nvSpPr>
        <p:spPr>
          <a:xfrm rot="5400000">
            <a:off x="2460866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7" name="Google Shape;3327;p113"/>
          <p:cNvSpPr/>
          <p:nvPr/>
        </p:nvSpPr>
        <p:spPr>
          <a:xfrm rot="5400000">
            <a:off x="2566610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8" name="Google Shape;3328;p113"/>
          <p:cNvSpPr/>
          <p:nvPr/>
        </p:nvSpPr>
        <p:spPr>
          <a:xfrm rot="5400000">
            <a:off x="2672354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9" name="Google Shape;3329;p113"/>
          <p:cNvSpPr/>
          <p:nvPr/>
        </p:nvSpPr>
        <p:spPr>
          <a:xfrm rot="5400000">
            <a:off x="2779351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0" name="Google Shape;3330;p113"/>
          <p:cNvSpPr/>
          <p:nvPr/>
        </p:nvSpPr>
        <p:spPr>
          <a:xfrm rot="5400000">
            <a:off x="2885095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1" name="Google Shape;3331;p113"/>
          <p:cNvSpPr/>
          <p:nvPr/>
        </p:nvSpPr>
        <p:spPr>
          <a:xfrm rot="5400000">
            <a:off x="2990839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2" name="Google Shape;3332;p113"/>
          <p:cNvSpPr/>
          <p:nvPr/>
        </p:nvSpPr>
        <p:spPr>
          <a:xfrm rot="5400000">
            <a:off x="3096582" y="239800"/>
            <a:ext cx="103500" cy="89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33" name="Google Shape;3333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25" y="4817900"/>
            <a:ext cx="1360250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3334" name="Google Shape;3334;p113"/>
          <p:cNvSpPr txBox="1"/>
          <p:nvPr/>
        </p:nvSpPr>
        <p:spPr>
          <a:xfrm>
            <a:off x="233098" y="434225"/>
            <a:ext cx="8866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lang="pt-BR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que prototipar: momento vs. contexto</a:t>
            </a:r>
            <a:endParaRPr b="1"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35" name="Google Shape;3335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27" y="4551675"/>
            <a:ext cx="719275" cy="5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336" name="Google Shape;3336;p113"/>
          <p:cNvSpPr txBox="1"/>
          <p:nvPr/>
        </p:nvSpPr>
        <p:spPr>
          <a:xfrm>
            <a:off x="302175" y="1297200"/>
            <a:ext cx="7972500" cy="16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b="1" i="0" lang="pt-BR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MVP de uma funcionalidade nova ou produto novo?</a:t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b="1" i="0" lang="pt-BR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Para corrigir um problema</a:t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b="1" i="0" lang="pt-BR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Para publicar uma alteração</a:t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b="1" i="0" lang="pt-BR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Para ajustar alguma demanda legal?</a:t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b="1" i="0" lang="pt-BR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Para uma ação de vendas? (ex: Black Friday)</a:t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b="1" i="0" lang="pt-BR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Para uma parceria?</a:t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7" name="Google Shape;3337;p113"/>
          <p:cNvSpPr txBox="1"/>
          <p:nvPr/>
        </p:nvSpPr>
        <p:spPr>
          <a:xfrm>
            <a:off x="350975" y="3268243"/>
            <a:ext cx="7972500" cy="16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b="1" i="0" lang="pt-BR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Tamanho da empresa</a:t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b="1" i="0" lang="pt-BR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Usa ou não métodos ágeis</a:t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b="1" i="0" lang="pt-BR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 organiza em Squads ou é área?</a:t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b="1" i="0" lang="pt-BR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Possui ou não verba</a:t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b="1" i="0" lang="pt-BR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Tem ou não cultura de experimentação</a:t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8" name="Google Shape;3338;p113"/>
          <p:cNvSpPr/>
          <p:nvPr/>
        </p:nvSpPr>
        <p:spPr>
          <a:xfrm>
            <a:off x="359150" y="1065373"/>
            <a:ext cx="1360200" cy="2892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Momento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9" name="Google Shape;3339;p113"/>
          <p:cNvSpPr/>
          <p:nvPr/>
        </p:nvSpPr>
        <p:spPr>
          <a:xfrm>
            <a:off x="341475" y="2986073"/>
            <a:ext cx="1360200" cy="289200"/>
          </a:xfrm>
          <a:prstGeom prst="rect">
            <a:avLst/>
          </a:prstGeom>
          <a:solidFill>
            <a:srgbClr val="011C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Contexto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