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/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/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o Título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22" name="Nível de Corpo Um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/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o Título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Texto do Título</a:t>
            </a:r>
          </a:p>
        </p:txBody>
      </p:sp>
      <p:sp>
        <p:nvSpPr>
          <p:cNvPr id="40" name="Nível de Corpo Um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7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67" name="Nível de Corpo Um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/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m"/>
          <p:cNvSpPr/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m"/>
          <p:cNvSpPr/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+"/>
          <p:cNvSpPr txBox="1"/>
          <p:nvPr/>
        </p:nvSpPr>
        <p:spPr>
          <a:xfrm>
            <a:off x="11337220" y="5757542"/>
            <a:ext cx="87630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/>
            <a:r>
              <a:t>+</a:t>
            </a:r>
          </a:p>
        </p:txBody>
      </p:sp>
      <p:pic>
        <p:nvPicPr>
          <p:cNvPr id="120" name="logo_prime_black.png" descr="logo_prime_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39974" y="5183531"/>
            <a:ext cx="6424460" cy="277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ulo-cuenca-01.png" descr="paulo-cuenca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2829" y="6071093"/>
            <a:ext cx="5162653" cy="1573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rime2.jpg" descr="prim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Captura de Tela 2022-08-22 às 4.15.37 PM.png" descr="Captura de Tela 2022-08-22 às 4.15.3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5140" y="626504"/>
            <a:ext cx="20597832" cy="12462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entregas.jpg" descr="entrega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tângulo"/>
          <p:cNvSpPr/>
          <p:nvPr/>
        </p:nvSpPr>
        <p:spPr>
          <a:xfrm>
            <a:off x="9311358" y="3531272"/>
            <a:ext cx="15387685" cy="66534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334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5" name="Entregas"/>
          <p:cNvSpPr txBox="1"/>
          <p:nvPr/>
        </p:nvSpPr>
        <p:spPr>
          <a:xfrm>
            <a:off x="10538373" y="4315575"/>
            <a:ext cx="504100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Entregas</a:t>
            </a:r>
          </a:p>
        </p:txBody>
      </p:sp>
      <p:sp>
        <p:nvSpPr>
          <p:cNvPr id="166" name="Estratégia de Conteúdo para Instagram…"/>
          <p:cNvSpPr txBox="1"/>
          <p:nvPr/>
        </p:nvSpPr>
        <p:spPr>
          <a:xfrm>
            <a:off x="10670202" y="6026479"/>
            <a:ext cx="8290316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57187" indent="-357187" algn="l" defTabSz="355600">
              <a:buSzPct val="125000"/>
              <a:buChar char="•"/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Estratégia de Conteúdo para Instagram</a:t>
            </a:r>
          </a:p>
          <a:p>
            <a:pPr marL="357187" indent="-357187" algn="l" defTabSz="355600">
              <a:buSzPct val="125000"/>
              <a:buChar char="•"/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Produção do Conteúdo com equipe contratada</a:t>
            </a:r>
          </a:p>
          <a:p>
            <a:pPr marL="357187" indent="-357187" algn="l" defTabSz="355600">
              <a:buSzPct val="125000"/>
              <a:buChar char="•"/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Gestão de Postagem e Comunidade</a:t>
            </a:r>
          </a:p>
          <a:p>
            <a:pPr marL="357187" indent="-357187" algn="l" defTabSz="355600">
              <a:buSzPct val="125000"/>
              <a:buChar char="•"/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Alavancagem e Reaproveitamento de Conteúdo</a:t>
            </a:r>
          </a:p>
          <a:p>
            <a:pPr marL="357187" indent="-357187" algn="l" defTabSz="355600">
              <a:buSzPct val="125000"/>
              <a:buChar char="•"/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Análise de Métricas e Relatórios</a:t>
            </a:r>
          </a:p>
          <a:p>
            <a:pPr marL="357187" indent="-357187" algn="l" defTabSz="355600">
              <a:buSzPct val="125000"/>
              <a:buChar char="•"/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Criação de Formatos Únicos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Investimento"/>
          <p:cNvSpPr txBox="1"/>
          <p:nvPr/>
        </p:nvSpPr>
        <p:spPr>
          <a:xfrm>
            <a:off x="14221032" y="4063095"/>
            <a:ext cx="718562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Investimento</a:t>
            </a:r>
          </a:p>
        </p:txBody>
      </p:sp>
      <p:sp>
        <p:nvSpPr>
          <p:cNvPr id="169" name="🔵 15 mil para 3 meses de estratégia, criação e gestão 🔵 Custos de viagem, produção fora do escopo e contratação de mídia e influenciadores não estão inclusos nesse orçamento."/>
          <p:cNvSpPr txBox="1"/>
          <p:nvPr/>
        </p:nvSpPr>
        <p:spPr>
          <a:xfrm>
            <a:off x="14243907" y="5926535"/>
            <a:ext cx="8290316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15 mil para 3 meses de estratégia, criação e gestão</a:t>
            </a:r>
            <a:br/>
            <a:r>
              <a:t>🔵 Custos de viagem, produção fora do escopo e contratação de mídia e influenciadores não estão inclusos nesse orçamento.</a:t>
            </a:r>
          </a:p>
        </p:txBody>
      </p:sp>
      <p:pic>
        <p:nvPicPr>
          <p:cNvPr id="170" name="projeto.png" descr="proje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ani + Paulo"/>
          <p:cNvSpPr txBox="1"/>
          <p:nvPr/>
        </p:nvSpPr>
        <p:spPr>
          <a:xfrm>
            <a:off x="1429783" y="4063095"/>
            <a:ext cx="700950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Dani + Paulo</a:t>
            </a:r>
          </a:p>
        </p:txBody>
      </p:sp>
      <p:sp>
        <p:nvSpPr>
          <p:cNvPr id="173" name="Texto para preenchimento………."/>
          <p:cNvSpPr txBox="1"/>
          <p:nvPr/>
        </p:nvSpPr>
        <p:spPr>
          <a:xfrm>
            <a:off x="1452658" y="5708626"/>
            <a:ext cx="829031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Texto para preenchimento……….    </a:t>
            </a:r>
          </a:p>
        </p:txBody>
      </p:sp>
      <p:pic>
        <p:nvPicPr>
          <p:cNvPr id="174" name="dani e paulo.png" descr="dani e pa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+"/>
          <p:cNvSpPr txBox="1"/>
          <p:nvPr/>
        </p:nvSpPr>
        <p:spPr>
          <a:xfrm>
            <a:off x="11255588" y="7936631"/>
            <a:ext cx="87630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/>
            <a:r>
              <a:t>+</a:t>
            </a:r>
          </a:p>
        </p:txBody>
      </p:sp>
      <p:pic>
        <p:nvPicPr>
          <p:cNvPr id="177" name="logo_prime_black.png" descr="logo_prime_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58344" y="7362620"/>
            <a:ext cx="6424459" cy="277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ulo-cuenca-01.png" descr="paulo-cuenca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1198" y="8250182"/>
            <a:ext cx="5162652" cy="157381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BRIGADO"/>
          <p:cNvSpPr txBox="1"/>
          <p:nvPr/>
        </p:nvSpPr>
        <p:spPr>
          <a:xfrm>
            <a:off x="8398088" y="4062229"/>
            <a:ext cx="65913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lnSpc>
                <a:spcPct val="70000"/>
              </a:lnSpc>
              <a:defRPr spc="-499" sz="100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OBRIGADO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radesco…"/>
          <p:cNvSpPr txBox="1"/>
          <p:nvPr/>
        </p:nvSpPr>
        <p:spPr>
          <a:xfrm>
            <a:off x="14482523" y="2996295"/>
            <a:ext cx="5394475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Bradesco</a:t>
            </a:r>
          </a:p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Prime</a:t>
            </a:r>
          </a:p>
        </p:txBody>
      </p:sp>
      <p:sp>
        <p:nvSpPr>
          <p:cNvPr id="124" name="O Bradesco Prime é o serviço que oferece soluções únicas para clientes de alta renda. Conta com uma rede de parceiros que trabalham juntos pra levar a melhor e mais exclusiva experiência gastronômica, cultural e de viagens para clientes exigentes.…"/>
          <p:cNvSpPr txBox="1"/>
          <p:nvPr/>
        </p:nvSpPr>
        <p:spPr>
          <a:xfrm>
            <a:off x="14505398" y="5708626"/>
            <a:ext cx="8290316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 Bradesco Prime é o serviço que oferece soluções únicas para clientes de alta renda. Conta com uma rede de parceiros que trabalham juntos pra levar a melhor e mais exclusiva experiência gastronômica, cultural e de viagens para clientes exigentes.</a:t>
            </a:r>
            <a:br/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O Bradesco Prime é sofisticado, antenado, exclusivo e discreto, assim como seus usuários. </a:t>
            </a:r>
          </a:p>
        </p:txBody>
      </p:sp>
      <p:pic>
        <p:nvPicPr>
          <p:cNvPr id="125" name="prime1.png" descr="prim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nstagram…"/>
          <p:cNvSpPr txBox="1"/>
          <p:nvPr/>
        </p:nvSpPr>
        <p:spPr>
          <a:xfrm>
            <a:off x="1429783" y="2996295"/>
            <a:ext cx="8896028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Instagram</a:t>
            </a:r>
          </a:p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Bradesco Prime</a:t>
            </a:r>
          </a:p>
        </p:txBody>
      </p:sp>
      <p:sp>
        <p:nvSpPr>
          <p:cNvPr id="128" name="Hoje o principal canal de comunicação da marca é o Instagram.…"/>
          <p:cNvSpPr txBox="1"/>
          <p:nvPr/>
        </p:nvSpPr>
        <p:spPr>
          <a:xfrm>
            <a:off x="1452658" y="5708626"/>
            <a:ext cx="8290316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Hoje o principal canal de comunicação da marca é o Instagram.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56K seguidores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Engajamento de 0,12%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Publicações semanais no formato campanha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Uso de feed mosaico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Comunicação focada nos benefícios funcionais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Uso de atores e animações para os posts</a:t>
            </a:r>
          </a:p>
        </p:txBody>
      </p:sp>
      <p:pic>
        <p:nvPicPr>
          <p:cNvPr id="129" name="IMG_4C1C8F7AF380-1.jpeg" descr="IMG_4C1C8F7AF380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61168" y="2326143"/>
            <a:ext cx="9636779" cy="9659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ormatos…"/>
          <p:cNvSpPr txBox="1"/>
          <p:nvPr/>
        </p:nvSpPr>
        <p:spPr>
          <a:xfrm>
            <a:off x="10821654" y="2342023"/>
            <a:ext cx="10198746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Formatos</a:t>
            </a:r>
          </a:p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rPr spc="-299" sz="6000"/>
              <a:t>Reels - Experiência e Benefício</a:t>
            </a:r>
          </a:p>
        </p:txBody>
      </p:sp>
      <p:sp>
        <p:nvSpPr>
          <p:cNvPr id="132" name="Esse formato de reels é um formato a ser mais explorado, porque traz o benefício funcional de ser cliente Prime, associado à uma experiência sensorial.…"/>
          <p:cNvSpPr txBox="1"/>
          <p:nvPr/>
        </p:nvSpPr>
        <p:spPr>
          <a:xfrm>
            <a:off x="10909901" y="4978400"/>
            <a:ext cx="8290316" cy="497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Esse formato de reels é um formato a ser mais explorado, porque traz o benefício funcional de ser cliente Prime, associado à uma experiência sensorial.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Essa publicação traz uma lista de vantagens que garante a retenção do público, ao mesmo tempo que desperta o desejo de consumo, através do barulho do vinho preenchendo a taça.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A percepção pública nos comentários, e os likes acima da média do perfil, confirma que esse formato entrega a experiência que o público deseja ver mais.</a:t>
            </a:r>
          </a:p>
        </p:txBody>
      </p:sp>
      <p:pic>
        <p:nvPicPr>
          <p:cNvPr id="133" name="IMG_23CCB430D269-1.jpeg" descr="IMG_23CCB430D269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108" y="1142312"/>
            <a:ext cx="6208920" cy="11431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ormatos…"/>
          <p:cNvSpPr txBox="1"/>
          <p:nvPr/>
        </p:nvSpPr>
        <p:spPr>
          <a:xfrm>
            <a:off x="10821654" y="2342023"/>
            <a:ext cx="6110810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Formatos</a:t>
            </a:r>
          </a:p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rPr spc="-299" sz="6000"/>
              <a:t>Reels - Campanha</a:t>
            </a:r>
          </a:p>
        </p:txBody>
      </p:sp>
      <p:sp>
        <p:nvSpPr>
          <p:cNvPr id="136" name="Já o formato Campanha, apresenta baixo grau de interação em todas as publicações, tanto em curtidas quanto em comentários.…"/>
          <p:cNvSpPr txBox="1"/>
          <p:nvPr/>
        </p:nvSpPr>
        <p:spPr>
          <a:xfrm>
            <a:off x="10909901" y="4978400"/>
            <a:ext cx="8290316" cy="497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Já o formato Campanha, apresenta baixo grau de interação em todas as publicações, tanto em curtidas quanto em comentários.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Isso acontece por não ter despertado um desejo ou necessidade real do cliente prime.</a:t>
            </a:r>
            <a:br/>
            <a:br/>
            <a:r>
              <a:t>No Instagram, a editoria inspiracional funciona melhor quando o público consegue se enxergar na situação. O uso de atores e a estética publicitária afasta o público, que busca uma estética mais crível no seu feed.</a:t>
            </a:r>
          </a:p>
        </p:txBody>
      </p:sp>
      <p:pic>
        <p:nvPicPr>
          <p:cNvPr id="137" name="IMG_8F6C235ED15E-1.jpeg" descr="IMG_8F6C235ED15E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5529" y="1211908"/>
            <a:ext cx="6865135" cy="11292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radesco Prime…"/>
          <p:cNvSpPr txBox="1"/>
          <p:nvPr/>
        </p:nvSpPr>
        <p:spPr>
          <a:xfrm>
            <a:off x="1429783" y="2081078"/>
            <a:ext cx="8896028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Bradesco Prime</a:t>
            </a:r>
          </a:p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Concorrentes</a:t>
            </a:r>
          </a:p>
        </p:txBody>
      </p:sp>
      <p:sp>
        <p:nvSpPr>
          <p:cNvPr id="140" name="No segmento premium, apenas o Personnalité tem perfil dedicado. Em geral, apresenta uma comunicação institucional, e em menor quantidade, campanhas da marca. Sua frequência de publicações é de 4x/semana, o que leva a pontos de contato mais frequentes com"/>
          <p:cNvSpPr txBox="1"/>
          <p:nvPr/>
        </p:nvSpPr>
        <p:spPr>
          <a:xfrm>
            <a:off x="1452658" y="5067300"/>
            <a:ext cx="8896029" cy="598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No segmento premium, apenas o Personnalité tem perfil dedicado. Em geral, apresenta uma comunicação institucional, e em menor quantidade, campanhas da marca. Sua frequência de publicações é de 4x/semana, o que leva a pontos de contato mais frequentes com o público.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355600">
              <a:defRPr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Pontos de Interesse dos Concorrentes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Formato Educacional sobre mudanças na economia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Agenda Cultural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Utilização de Influenciadores e Embaixadores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Frequência maior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Stories</a:t>
            </a:r>
          </a:p>
        </p:txBody>
      </p:sp>
      <p:pic>
        <p:nvPicPr>
          <p:cNvPr id="141" name="IMG_2CF8F2C199EA-1.jpeg" descr="IMG_2CF8F2C199EA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93663" y="853849"/>
            <a:ext cx="6505764" cy="12008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+"/>
          <p:cNvSpPr txBox="1"/>
          <p:nvPr/>
        </p:nvSpPr>
        <p:spPr>
          <a:xfrm>
            <a:off x="6216186" y="8869279"/>
            <a:ext cx="87630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/>
            <a:r>
              <a:t>+</a:t>
            </a:r>
          </a:p>
        </p:txBody>
      </p:sp>
      <p:grpSp>
        <p:nvGrpSpPr>
          <p:cNvPr id="146" name="Grupo"/>
          <p:cNvGrpSpPr/>
          <p:nvPr/>
        </p:nvGrpSpPr>
        <p:grpSpPr>
          <a:xfrm>
            <a:off x="2987022" y="8953355"/>
            <a:ext cx="7770446" cy="1458711"/>
            <a:chOff x="0" y="0"/>
            <a:chExt cx="7770445" cy="1458710"/>
          </a:xfrm>
        </p:grpSpPr>
        <p:pic>
          <p:nvPicPr>
            <p:cNvPr id="144" name="logo_prime_black.png" descr="logo_prime_black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393213" y="0"/>
              <a:ext cx="3377233" cy="1458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paulo-cuenca-01.png" descr="paulo-cuenca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66576"/>
              <a:ext cx="2713921" cy="827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" name="Oportunidades"/>
          <p:cNvSpPr txBox="1"/>
          <p:nvPr/>
        </p:nvSpPr>
        <p:spPr>
          <a:xfrm>
            <a:off x="2323209" y="1404607"/>
            <a:ext cx="832018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Oportunidades</a:t>
            </a:r>
          </a:p>
        </p:txBody>
      </p:sp>
      <p:sp>
        <p:nvSpPr>
          <p:cNvPr id="148" name="🔵 Dominar território do segmento Premium.…"/>
          <p:cNvSpPr txBox="1"/>
          <p:nvPr/>
        </p:nvSpPr>
        <p:spPr>
          <a:xfrm>
            <a:off x="2462574" y="4285160"/>
            <a:ext cx="11874680" cy="346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Dominar território do segmento Premium.</a:t>
            </a: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355600">
              <a:defRPr b="0" sz="2700">
                <a:latin typeface="Helvetica"/>
                <a:ea typeface="Helvetica"/>
                <a:cs typeface="Helvetica"/>
                <a:sym typeface="Helvetica"/>
              </a:defRPr>
            </a:pPr>
            <a:r>
              <a:t>🔵 Capturar seguidores da concorrência, se posicionando como o banco com o segmento premium mais atualizado e sofisticado.</a:t>
            </a:r>
            <a:br/>
            <a:br/>
            <a:r>
              <a:t>🔵 Aumentar o alcance através de postagens topo de funil, através da exploração dos bastidores, antecipação e experiência dos eventos</a:t>
            </a:r>
            <a:br/>
            <a:r>
              <a:t>patrocinados pela marca.</a:t>
            </a:r>
          </a:p>
        </p:txBody>
      </p:sp>
      <p:pic>
        <p:nvPicPr>
          <p:cNvPr id="149" name="prime1.png" descr="prim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04059" y="-1253197"/>
            <a:ext cx="28839813" cy="16222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jetivo…"/>
          <p:cNvSpPr txBox="1"/>
          <p:nvPr/>
        </p:nvSpPr>
        <p:spPr>
          <a:xfrm>
            <a:off x="1647692" y="860243"/>
            <a:ext cx="10399589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12700">
              <a:lnSpc>
                <a:spcPct val="70000"/>
              </a:lnSpc>
              <a:defRPr spc="-499" sz="10000">
                <a:latin typeface="Helvetica"/>
                <a:ea typeface="Helvetica"/>
                <a:cs typeface="Helvetica"/>
                <a:sym typeface="Helvetica"/>
              </a:defRPr>
            </a:pPr>
            <a:r>
              <a:t>Objetivo</a:t>
            </a:r>
          </a:p>
          <a:p>
            <a:pPr algn="l" defTabSz="12700">
              <a:lnSpc>
                <a:spcPct val="70000"/>
              </a:lnSpc>
              <a:defRPr spc="-299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Aumentar o número de clientes</a:t>
            </a:r>
          </a:p>
        </p:txBody>
      </p:sp>
      <p:pic>
        <p:nvPicPr>
          <p:cNvPr id="152" name="funnel-sales-img.png" descr="funnel-sales-im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1601" y="3370259"/>
            <a:ext cx="7054281" cy="900748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Aumentar a base com Reels de Experiência."/>
          <p:cNvSpPr txBox="1"/>
          <p:nvPr/>
        </p:nvSpPr>
        <p:spPr>
          <a:xfrm>
            <a:off x="10566405" y="4111748"/>
            <a:ext cx="1091771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lnSpc>
                <a:spcPct val="70000"/>
              </a:lnSpc>
              <a:defRPr spc="-224" sz="4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Aumentar a base com Reels de Experiência.</a:t>
            </a:r>
          </a:p>
        </p:txBody>
      </p:sp>
      <p:sp>
        <p:nvSpPr>
          <p:cNvPr id="154" name="Aumentar confiança com editoria educacional de pautas quentes de economia e uso de embaixadores autoridade."/>
          <p:cNvSpPr txBox="1"/>
          <p:nvPr/>
        </p:nvSpPr>
        <p:spPr>
          <a:xfrm>
            <a:off x="10527542" y="5587792"/>
            <a:ext cx="13084393" cy="174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70000"/>
              </a:lnSpc>
              <a:defRPr spc="-224" sz="4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Aumentar confiança com editoria educacional de pautas quentes de economia e uso de embaixadores autoridade.</a:t>
            </a:r>
          </a:p>
        </p:txBody>
      </p:sp>
      <p:sp>
        <p:nvSpPr>
          <p:cNvPr id="155" name="Aumentar a conexão com editoria de infotenimento ligado à cultura e eventos e Stories."/>
          <p:cNvSpPr txBox="1"/>
          <p:nvPr/>
        </p:nvSpPr>
        <p:spPr>
          <a:xfrm>
            <a:off x="10527542" y="8023957"/>
            <a:ext cx="13084393" cy="1267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70000"/>
              </a:lnSpc>
              <a:defRPr spc="-224" sz="4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Aumentar a conexão com editoria de infotenimento ligado à cultura e eventos e Stories.</a:t>
            </a:r>
          </a:p>
        </p:txBody>
      </p:sp>
      <p:sp>
        <p:nvSpPr>
          <p:cNvPr id="156" name="Aumentar captura de leads com gameficações ligadas aos eventos e iscas digitais que conversem com dores urgentes da audiência."/>
          <p:cNvSpPr txBox="1"/>
          <p:nvPr/>
        </p:nvSpPr>
        <p:spPr>
          <a:xfrm>
            <a:off x="10527542" y="9980062"/>
            <a:ext cx="13084393" cy="174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lnSpc>
                <a:spcPct val="70000"/>
              </a:lnSpc>
              <a:defRPr spc="-224" sz="4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Aumentar captura de leads com gameficações ligadas aos eventos e iscas digitais que conversem com dores urgentes da audiência.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rime0.jpg" descr="prime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