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1" r:id="rId3"/>
    <p:sldMasterId id="2147483672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4f195f771c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g4f195f771c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4f195f771c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Image">
  <p:cSld name="Title and Imag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>
            <p:ph idx="2" type="pic"/>
          </p:nvPr>
        </p:nvSpPr>
        <p:spPr>
          <a:xfrm>
            <a:off x="-1" y="-1786"/>
            <a:ext cx="8809500" cy="43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0" name="Google Shape;80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3" name="Google Shape;93;p20"/>
          <p:cNvSpPr txBox="1"/>
          <p:nvPr>
            <p:ph idx="2" type="body"/>
          </p:nvPr>
        </p:nvSpPr>
        <p:spPr>
          <a:xfrm>
            <a:off x="629841" y="1878806"/>
            <a:ext cx="38685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4" name="Google Shape;94;p20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5" name="Google Shape;95;p20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6" name="Google Shape;106;p22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7" name="Google Shape;107;p22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8" name="Google Shape;108;p2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0" name="Google Shape;110;p2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3" name="Google Shape;113;p23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5" name="Google Shape;115;p2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exto e Título Vertical" type="vertTitleAndTx">
  <p:cSld name="VERTICAL_TITLE_AND_VERTICAL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7" name="Google Shape;127;p2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9" name="Google Shape;129;p2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/>
        </p:nvSpPr>
        <p:spPr>
          <a:xfrm>
            <a:off x="2282170" y="1716147"/>
            <a:ext cx="1366500" cy="10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Profissionais que </a:t>
            </a:r>
            <a:r>
              <a:rPr b="1"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oferecem informações </a:t>
            </a: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sobre produtos e/ou serviços</a:t>
            </a:r>
            <a:endParaRPr sz="1100"/>
          </a:p>
        </p:txBody>
      </p:sp>
      <p:sp>
        <p:nvSpPr>
          <p:cNvPr id="136" name="Google Shape;136;p26"/>
          <p:cNvSpPr txBox="1"/>
          <p:nvPr/>
        </p:nvSpPr>
        <p:spPr>
          <a:xfrm>
            <a:off x="3863733" y="1508399"/>
            <a:ext cx="1484700" cy="12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Profissionais que </a:t>
            </a:r>
            <a:r>
              <a:rPr b="1"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auxiliam seus clientes a entender </a:t>
            </a: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o que necessitam e que soluções comprar</a:t>
            </a:r>
            <a:endParaRPr sz="1100"/>
          </a:p>
        </p:txBody>
      </p:sp>
      <p:sp>
        <p:nvSpPr>
          <p:cNvPr id="137" name="Google Shape;137;p26"/>
          <p:cNvSpPr txBox="1"/>
          <p:nvPr/>
        </p:nvSpPr>
        <p:spPr>
          <a:xfrm>
            <a:off x="5603456" y="1155585"/>
            <a:ext cx="1577400" cy="16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Profissionais que possuem </a:t>
            </a:r>
            <a:r>
              <a:rPr b="1"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extenso conhecimento sobre aquele cliente </a:t>
            </a: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e o auxilia no dia a dia de compras com base na necessidade</a:t>
            </a:r>
            <a:endParaRPr sz="1400">
              <a:solidFill>
                <a:srgbClr val="3A38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6"/>
          <p:cNvSpPr txBox="1"/>
          <p:nvPr/>
        </p:nvSpPr>
        <p:spPr>
          <a:xfrm>
            <a:off x="7435813" y="729082"/>
            <a:ext cx="1463100" cy="20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Profissionais que possuem </a:t>
            </a:r>
            <a:r>
              <a:rPr b="1"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extenso conhecimento sobre a empresa de seu cliente</a:t>
            </a: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 e </a:t>
            </a:r>
            <a:r>
              <a:rPr b="1"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o desafia, mostrando oportunidades novas  </a:t>
            </a: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no dia a dia de compras</a:t>
            </a:r>
            <a:endParaRPr sz="1100"/>
          </a:p>
        </p:txBody>
      </p:sp>
      <p:sp>
        <p:nvSpPr>
          <p:cNvPr id="139" name="Google Shape;139;p26"/>
          <p:cNvSpPr txBox="1"/>
          <p:nvPr/>
        </p:nvSpPr>
        <p:spPr>
          <a:xfrm>
            <a:off x="254093" y="2181151"/>
            <a:ext cx="17604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Profissionais que geralmente </a:t>
            </a:r>
            <a:r>
              <a:rPr b="1"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processam pedidos</a:t>
            </a:r>
            <a:endParaRPr sz="1100"/>
          </a:p>
        </p:txBody>
      </p:sp>
      <p:sp>
        <p:nvSpPr>
          <p:cNvPr id="140" name="Google Shape;140;p26"/>
          <p:cNvSpPr txBox="1"/>
          <p:nvPr/>
        </p:nvSpPr>
        <p:spPr>
          <a:xfrm>
            <a:off x="46759" y="4974153"/>
            <a:ext cx="11361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Adaptação: LinkedIn</a:t>
            </a:r>
            <a:endParaRPr i="1" sz="900">
              <a:solidFill>
                <a:srgbClr val="3A38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6"/>
          <p:cNvSpPr/>
          <p:nvPr/>
        </p:nvSpPr>
        <p:spPr>
          <a:xfrm>
            <a:off x="333362" y="2969815"/>
            <a:ext cx="1542300" cy="1506900"/>
          </a:xfrm>
          <a:prstGeom prst="ellipse">
            <a:avLst/>
          </a:prstGeom>
          <a:solidFill>
            <a:schemeClr val="lt1"/>
          </a:solidFill>
          <a:ln cap="flat" cmpd="sng" w="206375">
            <a:solidFill>
              <a:srgbClr val="002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6"/>
          <p:cNvSpPr/>
          <p:nvPr/>
        </p:nvSpPr>
        <p:spPr>
          <a:xfrm>
            <a:off x="574578" y="3369171"/>
            <a:ext cx="1119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Tirador 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 pedido</a:t>
            </a:r>
            <a:endParaRPr sz="1100"/>
          </a:p>
        </p:txBody>
      </p:sp>
      <p:sp>
        <p:nvSpPr>
          <p:cNvPr id="143" name="Google Shape;143;p26"/>
          <p:cNvSpPr/>
          <p:nvPr/>
        </p:nvSpPr>
        <p:spPr>
          <a:xfrm>
            <a:off x="2083278" y="2969815"/>
            <a:ext cx="1542300" cy="1506900"/>
          </a:xfrm>
          <a:prstGeom prst="ellipse">
            <a:avLst/>
          </a:prstGeom>
          <a:solidFill>
            <a:schemeClr val="lt1"/>
          </a:solidFill>
          <a:ln cap="flat" cmpd="sng" w="206375">
            <a:solidFill>
              <a:srgbClr val="DB117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6"/>
          <p:cNvSpPr/>
          <p:nvPr/>
        </p:nvSpPr>
        <p:spPr>
          <a:xfrm>
            <a:off x="2127577" y="3578717"/>
            <a:ext cx="14490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DB117B"/>
                </a:solidFill>
                <a:latin typeface="Calibri"/>
                <a:ea typeface="Calibri"/>
                <a:cs typeface="Calibri"/>
                <a:sym typeface="Calibri"/>
              </a:rPr>
              <a:t>Explanador</a:t>
            </a:r>
            <a:endParaRPr sz="1100"/>
          </a:p>
        </p:txBody>
      </p:sp>
      <p:sp>
        <p:nvSpPr>
          <p:cNvPr id="145" name="Google Shape;145;p26"/>
          <p:cNvSpPr/>
          <p:nvPr/>
        </p:nvSpPr>
        <p:spPr>
          <a:xfrm>
            <a:off x="3763622" y="2969815"/>
            <a:ext cx="1542300" cy="1506900"/>
          </a:xfrm>
          <a:prstGeom prst="ellipse">
            <a:avLst/>
          </a:prstGeom>
          <a:solidFill>
            <a:schemeClr val="lt1"/>
          </a:solidFill>
          <a:ln cap="flat" cmpd="sng" w="206375">
            <a:solidFill>
              <a:srgbClr val="D2601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26"/>
          <p:cNvSpPr/>
          <p:nvPr/>
        </p:nvSpPr>
        <p:spPr>
          <a:xfrm>
            <a:off x="3840988" y="3552035"/>
            <a:ext cx="13875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D2601A"/>
                </a:solidFill>
                <a:latin typeface="Calibri"/>
                <a:ea typeface="Calibri"/>
                <a:cs typeface="Calibri"/>
                <a:sym typeface="Calibri"/>
              </a:rPr>
              <a:t>Navegador</a:t>
            </a:r>
            <a:endParaRPr sz="1100"/>
          </a:p>
        </p:txBody>
      </p:sp>
      <p:sp>
        <p:nvSpPr>
          <p:cNvPr id="147" name="Google Shape;147;p26"/>
          <p:cNvSpPr/>
          <p:nvPr/>
        </p:nvSpPr>
        <p:spPr>
          <a:xfrm>
            <a:off x="7292757" y="3066826"/>
            <a:ext cx="1300500" cy="12999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6"/>
          <p:cNvSpPr/>
          <p:nvPr/>
        </p:nvSpPr>
        <p:spPr>
          <a:xfrm>
            <a:off x="5459986" y="2969815"/>
            <a:ext cx="1542300" cy="1506900"/>
          </a:xfrm>
          <a:prstGeom prst="ellipse">
            <a:avLst/>
          </a:prstGeom>
          <a:solidFill>
            <a:schemeClr val="lt1"/>
          </a:solidFill>
          <a:ln cap="flat" cmpd="sng" w="2063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6"/>
          <p:cNvSpPr/>
          <p:nvPr/>
        </p:nvSpPr>
        <p:spPr>
          <a:xfrm>
            <a:off x="5480336" y="3568131"/>
            <a:ext cx="15018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Consultor</a:t>
            </a:r>
            <a:endParaRPr sz="1100"/>
          </a:p>
        </p:txBody>
      </p:sp>
      <p:sp>
        <p:nvSpPr>
          <p:cNvPr id="150" name="Google Shape;150;p26"/>
          <p:cNvSpPr/>
          <p:nvPr/>
        </p:nvSpPr>
        <p:spPr>
          <a:xfrm>
            <a:off x="7192174" y="2969815"/>
            <a:ext cx="1542300" cy="1506900"/>
          </a:xfrm>
          <a:prstGeom prst="ellipse">
            <a:avLst/>
          </a:prstGeom>
          <a:solidFill>
            <a:schemeClr val="lt1"/>
          </a:solidFill>
          <a:ln cap="flat" cmpd="sng" w="206375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6"/>
          <p:cNvSpPr/>
          <p:nvPr/>
        </p:nvSpPr>
        <p:spPr>
          <a:xfrm>
            <a:off x="7192174" y="3568131"/>
            <a:ext cx="15018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Desafiador</a:t>
            </a:r>
            <a:endParaRPr sz="1100"/>
          </a:p>
        </p:txBody>
      </p:sp>
      <p:sp>
        <p:nvSpPr>
          <p:cNvPr id="152" name="Google Shape;152;p26"/>
          <p:cNvSpPr/>
          <p:nvPr/>
        </p:nvSpPr>
        <p:spPr>
          <a:xfrm>
            <a:off x="333362" y="4533972"/>
            <a:ext cx="8480700" cy="492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9D9D9">
              <a:alpha val="8196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6"/>
          <p:cNvSpPr txBox="1"/>
          <p:nvPr/>
        </p:nvSpPr>
        <p:spPr>
          <a:xfrm>
            <a:off x="8424783" y="4663760"/>
            <a:ext cx="1176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 sz="1100"/>
          </a:p>
        </p:txBody>
      </p:sp>
      <p:sp>
        <p:nvSpPr>
          <p:cNvPr id="154" name="Google Shape;154;p26"/>
          <p:cNvSpPr txBox="1"/>
          <p:nvPr/>
        </p:nvSpPr>
        <p:spPr>
          <a:xfrm>
            <a:off x="530788" y="4633109"/>
            <a:ext cx="67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endParaRPr sz="1100"/>
          </a:p>
        </p:txBody>
      </p:sp>
      <p:sp>
        <p:nvSpPr>
          <p:cNvPr id="155" name="Google Shape;155;p26"/>
          <p:cNvSpPr txBox="1"/>
          <p:nvPr/>
        </p:nvSpPr>
        <p:spPr>
          <a:xfrm>
            <a:off x="3305948" y="4675928"/>
            <a:ext cx="3744600" cy="20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MATURIDADE DE VENDAS</a:t>
            </a:r>
            <a:endParaRPr sz="1100"/>
          </a:p>
        </p:txBody>
      </p:sp>
      <p:pic>
        <p:nvPicPr>
          <p:cNvPr descr="Controle, Controle De Qualidade, CertificaÃ§Ã£o, SeleÃ§Ã£o" id="156" name="Google Shape;156;p26"/>
          <p:cNvPicPr preferRelativeResize="0"/>
          <p:nvPr/>
        </p:nvPicPr>
        <p:blipFill rotWithShape="1">
          <a:blip r:embed="rId3">
            <a:alphaModFix/>
          </a:blip>
          <a:srcRect b="63080" l="6667" r="78863" t="18320"/>
          <a:stretch/>
        </p:blipFill>
        <p:spPr>
          <a:xfrm rot="-1538444">
            <a:off x="1222834" y="1114071"/>
            <a:ext cx="985503" cy="5066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ntrole, Controle De Qualidade, CertificaÃ§Ã£o, SeleÃ§Ã£o" id="157" name="Google Shape;157;p26"/>
          <p:cNvPicPr preferRelativeResize="0"/>
          <p:nvPr/>
        </p:nvPicPr>
        <p:blipFill rotWithShape="1">
          <a:blip r:embed="rId3">
            <a:alphaModFix/>
          </a:blip>
          <a:srcRect b="15902" l="19202" r="66284" t="67703"/>
          <a:stretch/>
        </p:blipFill>
        <p:spPr>
          <a:xfrm flipH="1" rot="9517204">
            <a:off x="2866883" y="944560"/>
            <a:ext cx="1059895" cy="4788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ntrole, Controle De Qualidade, CertificaÃ§Ã£o, SeleÃ§Ã£o" id="158" name="Google Shape;158;p26"/>
          <p:cNvPicPr preferRelativeResize="0"/>
          <p:nvPr/>
        </p:nvPicPr>
        <p:blipFill rotWithShape="1">
          <a:blip r:embed="rId3">
            <a:alphaModFix/>
          </a:blip>
          <a:srcRect b="62311" l="31472" r="54673" t="21195"/>
          <a:stretch/>
        </p:blipFill>
        <p:spPr>
          <a:xfrm rot="-1271003">
            <a:off x="4639481" y="738374"/>
            <a:ext cx="981674" cy="4674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ntrole, Controle De Qualidade, CertificaÃ§Ã£o, SeleÃ§Ã£o" id="159" name="Google Shape;159;p26"/>
          <p:cNvPicPr preferRelativeResize="0"/>
          <p:nvPr/>
        </p:nvPicPr>
        <p:blipFill rotWithShape="1">
          <a:blip r:embed="rId3">
            <a:alphaModFix/>
          </a:blip>
          <a:srcRect b="62640" l="56408" r="29210" t="19218"/>
          <a:stretch/>
        </p:blipFill>
        <p:spPr>
          <a:xfrm rot="-1374034">
            <a:off x="6148255" y="539436"/>
            <a:ext cx="985976" cy="497511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6"/>
          <p:cNvSpPr/>
          <p:nvPr/>
        </p:nvSpPr>
        <p:spPr>
          <a:xfrm>
            <a:off x="0" y="0"/>
            <a:ext cx="9144000" cy="4434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MATURIDADE DO PROCESSO DE VENDAS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