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y="5143500" cx="9144000"/>
  <p:notesSz cx="6858000" cy="9144000"/>
  <p:embeddedFontLst>
    <p:embeddedFont>
      <p:font typeface="Roboto"/>
      <p:regular r:id="rId83"/>
      <p:bold r:id="rId84"/>
      <p:italic r:id="rId85"/>
      <p:boldItalic r:id="rId86"/>
    </p:embeddedFont>
    <p:embeddedFont>
      <p:font typeface="Montserrat"/>
      <p:regular r:id="rId87"/>
      <p:bold r:id="rId88"/>
      <p:italic r:id="rId89"/>
      <p:boldItalic r:id="rId90"/>
    </p:embeddedFont>
    <p:embeddedFont>
      <p:font typeface="Montserrat Light"/>
      <p:regular r:id="rId91"/>
      <p:bold r:id="rId92"/>
      <p:italic r:id="rId93"/>
      <p:boldItalic r:id="rId9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84" Type="http://schemas.openxmlformats.org/officeDocument/2006/relationships/font" Target="fonts/Roboto-bold.fntdata"/><Relationship Id="rId83" Type="http://schemas.openxmlformats.org/officeDocument/2006/relationships/font" Target="fonts/Roboto-regular.fntdata"/><Relationship Id="rId42" Type="http://schemas.openxmlformats.org/officeDocument/2006/relationships/slide" Target="slides/slide38.xml"/><Relationship Id="rId86" Type="http://schemas.openxmlformats.org/officeDocument/2006/relationships/font" Target="fonts/Roboto-boldItalic.fntdata"/><Relationship Id="rId41" Type="http://schemas.openxmlformats.org/officeDocument/2006/relationships/slide" Target="slides/slide37.xml"/><Relationship Id="rId85" Type="http://schemas.openxmlformats.org/officeDocument/2006/relationships/font" Target="fonts/Roboto-italic.fntdata"/><Relationship Id="rId44" Type="http://schemas.openxmlformats.org/officeDocument/2006/relationships/slide" Target="slides/slide40.xml"/><Relationship Id="rId88" Type="http://schemas.openxmlformats.org/officeDocument/2006/relationships/font" Target="fonts/Montserrat-bold.fntdata"/><Relationship Id="rId43" Type="http://schemas.openxmlformats.org/officeDocument/2006/relationships/slide" Target="slides/slide39.xml"/><Relationship Id="rId87" Type="http://schemas.openxmlformats.org/officeDocument/2006/relationships/font" Target="fonts/Montserrat-regular.fntdata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9" Type="http://schemas.openxmlformats.org/officeDocument/2006/relationships/font" Target="fonts/Montserrat-italic.fntdata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94" Type="http://schemas.openxmlformats.org/officeDocument/2006/relationships/font" Target="fonts/MontserratLight-boldItalic.fntdata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91" Type="http://schemas.openxmlformats.org/officeDocument/2006/relationships/font" Target="fonts/MontserratLight-regular.fntdata"/><Relationship Id="rId90" Type="http://schemas.openxmlformats.org/officeDocument/2006/relationships/font" Target="fonts/Montserrat-boldItalic.fntdata"/><Relationship Id="rId93" Type="http://schemas.openxmlformats.org/officeDocument/2006/relationships/font" Target="fonts/MontserratLight-italic.fntdata"/><Relationship Id="rId92" Type="http://schemas.openxmlformats.org/officeDocument/2006/relationships/font" Target="fonts/MontserratLight-bold.fntdata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6055671f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d6055671f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6055671f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d6055671f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6055671f8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d6055671f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6055671f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d6055671f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6055671f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d6055671f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6055671f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d6055671f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6055671f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6055671f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6055671f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d6055671f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6055671f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d6055671f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d6055671f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d6055671f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03f7360b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03f7360b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6055671f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d6055671f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6055671f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d6055671f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6055671f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6055671f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6055671f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6055671f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6055671f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d6055671f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6055671f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d6055671f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6055671f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d6055671f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d6055671f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d6055671f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d619228e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d619228e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d6055671f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d6055671f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4e0182814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4e0182814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d6055671f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d6055671f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d6055671f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d6055671f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d6055671f8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d6055671f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d6055671f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d6055671f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d6055671f8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d6055671f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6055671f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d6055671f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d6055671f8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d6055671f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Alguns exemplos de produtos elásticos são artigos de luxo, como joias, roupas de grife ou carros esportivos. Estes produtos não são essenciais para os consumidores e têm muitos substitutos disponíveis. / Alguns exemplos de produtos inelásticos são as necessidades, como alimentos, água ou remédios. Estes produtos são essenciais para os consumidores e têm poucos ou nenhuns substitutos disponíveis.</a:t>
            </a:r>
            <a:endParaRPr sz="5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6055671f8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d6055671f8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6055671f8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6055671f8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d6055671f8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d6055671f8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5551561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5551561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d6055671f8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d6055671f8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d6055671f8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d6055671f8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d6055671f8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d6055671f8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6055671f8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d6055671f8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d6055671f8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d6055671f8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d6055671f8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d6055671f8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d6055671f8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d6055671f8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d6055671f8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d6055671f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d6055671f8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d6055671f8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d6055671f8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d6055671f8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5f179299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5f179299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d6055671f8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d6055671f8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Moda Couro, produtos de alta durabilidade, com valor agregado, mas que n</a:t>
            </a:r>
            <a:r>
              <a:rPr lang="en"/>
              <a:t>ão possuem uma alta demanda por CPF na média.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d6055671f8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d6055671f8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Moda: uma marca de produtos b</a:t>
            </a:r>
            <a:r>
              <a:rPr lang="en"/>
              <a:t>ásicos, com preços baixos, possui alto volume, porém baixa barreira de entrada da concorência.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d6055671f8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d6055671f8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Marcas do mercado de luxo com alta demanda de procura em fun</a:t>
            </a:r>
            <a:r>
              <a:rPr lang="en"/>
              <a:t>ção da sua construção de marca.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d6055671f8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d6055671f8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d6055671f8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d6055671f8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d6055671f8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d6055671f8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d6055671f8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d6055671f8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d6055671f8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d6055671f8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d6055671f8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d6055671f8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d6055671f8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d6055671f8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6055671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6055671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d6055671f8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d6055671f8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d6055671f8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d6055671f8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d6055671f8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d6055671f8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d6055671f8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d6055671f8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d6055671f8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d6055671f8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d6055671f8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d6055671f8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d6055671f8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d6055671f8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d6055671f8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d6055671f8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d6055671f8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d6055671f8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d6055671f8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d6055671f8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6055671f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6055671f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d6055671f8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d6055671f8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d6055671f8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d6055671f8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DEPENDE.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d6055671f8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d6055671f8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DEPENDE.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d6055671f8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d6055671f8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d6055671f8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d6055671f8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d6055671f8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d6055671f8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d6055671f8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d6055671f8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d6055671f8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d6055671f8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e4e0182814_0_2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e4e0182814_0_2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6055671f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d6055671f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6055671f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6055671f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hyperlink" Target="mailto:carlos@cdxmkt.com" TargetMode="External"/><Relationship Id="rId4" Type="http://schemas.openxmlformats.org/officeDocument/2006/relationships/hyperlink" Target="mailto:lucas@cdxmkt.co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8362" y="552450"/>
            <a:ext cx="4187276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054900" y="2155453"/>
            <a:ext cx="3034200" cy="8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9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CDX</a:t>
            </a:r>
            <a:endParaRPr b="1" sz="9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14300" y="2972600"/>
            <a:ext cx="4115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>
                <a:solidFill>
                  <a:srgbClr val="34393F"/>
                </a:solidFill>
                <a:latin typeface="Montserrat"/>
                <a:ea typeface="Montserrat"/>
                <a:cs typeface="Montserrat"/>
                <a:sym typeface="Montserrat"/>
              </a:rPr>
              <a:t>Análise de Custos e Margens de Lucro</a:t>
            </a:r>
            <a:endParaRPr b="0" i="0" u="none" cap="none" strike="noStrike">
              <a:solidFill>
                <a:srgbClr val="3439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2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22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626300" y="1218750"/>
            <a:ext cx="55233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Custos variáveis (matéria-prima, comissões, frete, etc.).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Custos variáveis são aqueles que aumentam ou diminuem de acordo com o volume de produção ou vendas.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Exemplos incluem matéria-prima, comissões de vendas, custos de embalagem, taxas de plataformas de e-commerce e despesas com frete.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Esses custos estão diretamente ligados à operação, ou seja, quanto maior o volume vendido, maior será o valor total dos custos variáveis.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23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3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626300" y="1643550"/>
            <a:ext cx="55233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O controle dos custos variáveis é essencial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para manter a margem de contribuição saudável, pois eles impactam diretamente a lucratividade de cada unidade vendida.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Negociar melhores preços com fornecedores, otimizar processos logísticos e revisar acordos de comissionamento são estratégias para reduzir custos variáveis e, consequentemente, aumentar o potencial de lucro por produto. </a:t>
            </a:r>
            <a:endParaRPr i="1"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24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24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626300" y="1156800"/>
            <a:ext cx="5523300" cy="28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3. Margem Bruta: Conceito e Importância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Definição e cálculo da margem bruta.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margem bruta é um indicador financeiro que mede a eficiência do negócio em gerar lucro com suas vendas, considerando apenas os custos diretamente relacionados à produção ou aquisição dos produtos (Custo de Mercadoria Vendida - CMV).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Ela representa o percentual da receita de vendas que sobra após a subtração do CMV, antes de considerar despesas operacionais, impostos e outros custos indiretos.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25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25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626300" y="1813325"/>
            <a:ext cx="5523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Como calcular: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fórmula para calcular a margem bruta é: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50" y="2472925"/>
            <a:ext cx="44958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6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26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626300" y="687750"/>
            <a:ext cx="37764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Custos diretos e indiretos e sua relação com os produtos.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Custos diretos e indiretos se referem à forma como os custos estão relacionados à produção ou comercialização de um produto.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Custos Diretos: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São aqueles que podem ser atribuídos diretamente a um produto ou serviço específico, como matéria-prima, mão de obra direta e embalagens. Esses custos estão intimamente ligados à produção de cada unidade e são fundamentais para o cálculo do custo total do produto (Custo de Mercadoria Vendida - CMV).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4998700" y="2167500"/>
            <a:ext cx="35190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Custos Indiretos: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São despesas que não podem ser atribuídas diretamente a um único produto, mas são necessárias para a operação geral do negócio, como aluguel, energia elétrica, salários administrativos e manutenção de equipamentos. Eles devem ser alocados de forma proporcional para entender o impacto total no custo de cada produto.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27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27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626300" y="1094100"/>
            <a:ext cx="5523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Exemplo prático: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 uma empresa vende um produto por R$ 100 e o CMV (matéria-prima, fabricação, etc.) é R$ 60: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Receita Líquida de Vendas: R$ 100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CMV: R$ 60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Margem Bruta = (100 - 60) / 100 × 100 = 40%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Isso significa que 40% da receita gerada pelo produto está disponível para cobrir outros custos e gerar lucro. 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Uma margem bruta saudável varia de acordo com o setor, mas um bom acompanhamento permite identificar ineficiências no processo.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8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28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626300" y="1383450"/>
            <a:ext cx="55233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Por que a margem bruta é um indicador-chave para a saúde financeira?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margem bruta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é um indicador-chave porque mede a eficiência do negócio em transformar vendas em lucro bruto, antes de considerar despesas operacionais, financeiras e impostos.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Ela reflete a capacidade de uma empresa em controlar os custos diretos de produção ou aquisição dos produtos, 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sendo um termômetro claro da sustentabilidade da operação.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29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29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626300" y="1094100"/>
            <a:ext cx="5523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Uma margem bruta saudável indica que o negócio consegue gerar receita suficiente para cobrir custos fixos, investir em crescimento e ainda obter lucro.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Por outro lado, margens brutas baixas podem sinalizar problemas como custos de produção elevados, preços inadequados ou falta de eficiência operacional. </a:t>
            </a:r>
            <a:endParaRPr i="1"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Monitorar esse indicador permite identificar gargalos, ajustar estratégias de precificação e negociar melhores condições com fornecedores, contribuindo para a lucratividade de curto e longo prazo.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É uma métrica indispensável para planejar e sustentar o crescimento de qualquer negócio.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194;p30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30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626300" y="1248000"/>
            <a:ext cx="5523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Comparação da margem bruta em diferentes categorias de produtos e canais de vendas.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margem bruta pode variar significativamente entre diferentes categorias de produtos e canais de vendas, refletindo as características específicas de cada segmento e estratégia comercial.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Produtos premium ou de alto valor agregado, por exemplo, tendem a apresentar margens brutas maiores devido à percepção de valor e menor sensibilidade ao preço. Já categorias mais competitivas ou commodities podem operar com margens reduzidas, compensando no volume de vendas.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p31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31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626300" y="1171050"/>
            <a:ext cx="55233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Nos canais de vendas, as diferenças também são marcantes. No e-commerce, apesar de custos menores com operação física, despesas com logística e taxas de plataformas podem impactar a margem bruta do canal.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 contrapartida, lojas físicas têm custos fixos mais elevados, como aluguel e equipe, mas frequentemente conseguem justificar preços mais altos pela experiência do cliente e o imediatismo da compra.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análise da margem bruta por categoria e canal é essencial para definir estratégias específicas, como priorizar produtos de maior margem em campanhas ou ajustar precificação para cada canal, maximizando a lucratividade global.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4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4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937" y="552450"/>
            <a:ext cx="4187276" cy="403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>
            <a:endCxn id="65" idx="1"/>
          </p:cNvCxnSpPr>
          <p:nvPr/>
        </p:nvCxnSpPr>
        <p:spPr>
          <a:xfrm flipH="1" rot="5400000">
            <a:off x="916248" y="1949452"/>
            <a:ext cx="2366700" cy="2021400"/>
          </a:xfrm>
          <a:prstGeom prst="curvedConnector4">
            <a:avLst>
              <a:gd fmla="val 44391" name="adj1"/>
              <a:gd fmla="val 111780" name="adj2"/>
            </a:avLst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65" name="Google Shape;65;p14"/>
          <p:cNvSpPr txBox="1"/>
          <p:nvPr/>
        </p:nvSpPr>
        <p:spPr>
          <a:xfrm>
            <a:off x="1088898" y="1511302"/>
            <a:ext cx="1926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800">
                <a:solidFill>
                  <a:srgbClr val="0E0E0E"/>
                </a:solidFill>
                <a:latin typeface="Montserrat"/>
                <a:ea typeface="Montserrat"/>
                <a:cs typeface="Montserrat"/>
                <a:sym typeface="Montserrat"/>
              </a:rPr>
              <a:t>Head e criador de capítulo dedicado ao Growth, liderando equipes para resultados orientados por dados, através de squads ágeis.</a:t>
            </a:r>
            <a:endParaRPr b="1" sz="800">
              <a:solidFill>
                <a:srgbClr val="0E0E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 flipH="1" rot="5400000">
            <a:off x="2247950" y="2887800"/>
            <a:ext cx="1028700" cy="550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67" name="Google Shape;67;p14"/>
          <p:cNvCxnSpPr>
            <a:endCxn id="68" idx="1"/>
          </p:cNvCxnSpPr>
          <p:nvPr/>
        </p:nvCxnSpPr>
        <p:spPr>
          <a:xfrm rot="10800000">
            <a:off x="784350" y="3180150"/>
            <a:ext cx="2289600" cy="1035900"/>
          </a:xfrm>
          <a:prstGeom prst="curvedConnector3">
            <a:avLst>
              <a:gd fmla="val 110400" name="adj1"/>
            </a:avLst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69" name="Google Shape;69;p14"/>
          <p:cNvSpPr txBox="1"/>
          <p:nvPr/>
        </p:nvSpPr>
        <p:spPr>
          <a:xfrm>
            <a:off x="1139950" y="2209800"/>
            <a:ext cx="1641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800">
                <a:solidFill>
                  <a:srgbClr val="0E0E0E"/>
                </a:solidFill>
                <a:latin typeface="Montserrat"/>
                <a:ea typeface="Montserrat"/>
                <a:cs typeface="Montserrat"/>
                <a:sym typeface="Montserrat"/>
              </a:rPr>
              <a:t>Gestão estratégica de times de dados de Itáu, Porto Seguro, Banco do Brasil pelo grupo Stefanini.</a:t>
            </a:r>
            <a:endParaRPr b="1" sz="800">
              <a:solidFill>
                <a:srgbClr val="0E0E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689200" y="3136475"/>
            <a:ext cx="19263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800">
                <a:solidFill>
                  <a:srgbClr val="0E0E0E"/>
                </a:solidFill>
                <a:latin typeface="Montserrat"/>
                <a:ea typeface="Montserrat"/>
                <a:cs typeface="Montserrat"/>
                <a:sym typeface="Montserrat"/>
              </a:rPr>
              <a:t>Diretor Comercial do Grupo NEO, atendendo grandes varejistas como:</a:t>
            </a:r>
            <a:endParaRPr b="1" sz="800">
              <a:solidFill>
                <a:srgbClr val="0E0E0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800">
                <a:solidFill>
                  <a:srgbClr val="0E0E0E"/>
                </a:solidFill>
                <a:latin typeface="Montserrat"/>
                <a:ea typeface="Montserrat"/>
                <a:cs typeface="Montserrat"/>
                <a:sym typeface="Montserrat"/>
              </a:rPr>
              <a:t>Walmart, Raia Drogasil, Drogarias SP, Panvel, Multilaser…</a:t>
            </a:r>
            <a:endParaRPr b="1" sz="800">
              <a:solidFill>
                <a:srgbClr val="0E0E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1" name="Google Shape;71;p14"/>
          <p:cNvCxnSpPr>
            <a:endCxn id="70" idx="1"/>
          </p:cNvCxnSpPr>
          <p:nvPr/>
        </p:nvCxnSpPr>
        <p:spPr>
          <a:xfrm>
            <a:off x="5380300" y="3255725"/>
            <a:ext cx="1308900" cy="207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72" name="Google Shape;72;p14"/>
          <p:cNvCxnSpPr>
            <a:endCxn id="73" idx="1"/>
          </p:cNvCxnSpPr>
          <p:nvPr/>
        </p:nvCxnSpPr>
        <p:spPr>
          <a:xfrm flipH="1" rot="10800000">
            <a:off x="5380350" y="2766100"/>
            <a:ext cx="1239000" cy="488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73" name="Google Shape;73;p14"/>
          <p:cNvSpPr txBox="1"/>
          <p:nvPr/>
        </p:nvSpPr>
        <p:spPr>
          <a:xfrm>
            <a:off x="6619350" y="2562100"/>
            <a:ext cx="1926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800">
                <a:solidFill>
                  <a:srgbClr val="0E0E0E"/>
                </a:solidFill>
                <a:latin typeface="Montserrat"/>
                <a:ea typeface="Montserrat"/>
                <a:cs typeface="Montserrat"/>
                <a:sym typeface="Montserrat"/>
              </a:rPr>
              <a:t>co-criador da marca @fleuritybrasil líder no mercado de coletores menstruais no Brasil.</a:t>
            </a:r>
            <a:endParaRPr b="1" sz="800">
              <a:solidFill>
                <a:srgbClr val="0E0E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755475" y="1908100"/>
            <a:ext cx="1926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800">
                <a:solidFill>
                  <a:srgbClr val="0E0E0E"/>
                </a:solidFill>
                <a:latin typeface="Montserrat"/>
                <a:ea typeface="Montserrat"/>
                <a:cs typeface="Montserrat"/>
                <a:sym typeface="Montserrat"/>
              </a:rPr>
              <a:t>Head de Digital no Grupo La Moda, gerindo as áreas de eCommerce, Mídia, CX, Inside Sales, SAC e CRM.</a:t>
            </a:r>
            <a:endParaRPr b="1" sz="800">
              <a:solidFill>
                <a:srgbClr val="0E0E0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5" name="Google Shape;75;p14"/>
          <p:cNvCxnSpPr>
            <a:endCxn id="74" idx="1"/>
          </p:cNvCxnSpPr>
          <p:nvPr/>
        </p:nvCxnSpPr>
        <p:spPr>
          <a:xfrm flipH="1" rot="10800000">
            <a:off x="5107275" y="2112100"/>
            <a:ext cx="1648200" cy="1349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stealth"/>
          </a:ln>
        </p:spPr>
      </p:cxnSp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21482" l="18209" r="19535" t="0"/>
          <a:stretch/>
        </p:blipFill>
        <p:spPr>
          <a:xfrm>
            <a:off x="2425650" y="605150"/>
            <a:ext cx="320195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84350" y="2914650"/>
            <a:ext cx="1641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800">
                <a:solidFill>
                  <a:srgbClr val="0E0E0E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Head na Hi Platform, startup de inovação através de comunicação via bot, chat e inteligência artificial.</a:t>
            </a:r>
            <a:endParaRPr b="1" sz="800">
              <a:solidFill>
                <a:srgbClr val="0E0E0E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637894" y="801351"/>
            <a:ext cx="2005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>
                <a:solidFill>
                  <a:srgbClr val="34393F"/>
                </a:solidFill>
                <a:latin typeface="Montserrat"/>
                <a:ea typeface="Montserrat"/>
                <a:cs typeface="Montserrat"/>
                <a:sym typeface="Montserrat"/>
              </a:rPr>
              <a:t>Lucas Steffen</a:t>
            </a:r>
            <a:endParaRPr b="0" i="0" u="none" cap="none" strike="noStrike">
              <a:solidFill>
                <a:srgbClr val="3439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997448" y="965202"/>
            <a:ext cx="1926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lang="en" sz="800">
                <a:solidFill>
                  <a:srgbClr val="0E0E0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Empresário, eterno aprendiz, tenista e </a:t>
            </a:r>
            <a:r>
              <a:rPr lang="en" sz="800">
                <a:solidFill>
                  <a:srgbClr val="0E0E0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crossfitero</a:t>
            </a:r>
            <a:r>
              <a:rPr lang="en" sz="800">
                <a:solidFill>
                  <a:srgbClr val="0E0E0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final de semana, viajante e bon-vivant.</a:t>
            </a:r>
            <a:endParaRPr sz="800">
              <a:solidFill>
                <a:srgbClr val="0E0E0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384400" y="1115400"/>
            <a:ext cx="2005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>
                <a:solidFill>
                  <a:srgbClr val="34393F"/>
                </a:solidFill>
                <a:latin typeface="Montserrat"/>
                <a:ea typeface="Montserrat"/>
                <a:cs typeface="Montserrat"/>
                <a:sym typeface="Montserrat"/>
              </a:rPr>
              <a:t>Carlos Dieter</a:t>
            </a:r>
            <a:endParaRPr b="0" i="0" u="none" cap="none" strike="noStrike">
              <a:solidFill>
                <a:srgbClr val="3439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763098" y="1325577"/>
            <a:ext cx="1926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lang="en" sz="800">
                <a:solidFill>
                  <a:srgbClr val="0E0E0E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Empresário, atleta amador (bem amador kkk) de tênis e crossfit, pagodeiro e ama a praia.</a:t>
            </a:r>
            <a:endParaRPr sz="800">
              <a:solidFill>
                <a:srgbClr val="0E0E0E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32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32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626300" y="1732050"/>
            <a:ext cx="55233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Diferença entre margem de contribuição, margem bruta e margem líquida.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As margens de contribuição, bruta e líquida são indicadores fundamentais para entender a lucratividade em diferentes etapas do negócio, cada uma com um propósito específico.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33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33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626300" y="1732050"/>
            <a:ext cx="55233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Margem de Contribuição: 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Refere-se à diferença entre a receita de vendas e os custos variáveis (como matéria-prima, comissões e impostos sobre vendas).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Ela indica o quanto sobra para cobrir os custos fixos e gerar lucro. É crucial para analisar a viabilidade de produtos e decisões estratégicas, como promoções ou ajustes de preços.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34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34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626300" y="1749750"/>
            <a:ext cx="55233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Margem Bruta: 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É a diferença entre a receita líquida de vendas e o custo direto dos produtos vendidos (CMV).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Esse indicador revela a eficiência na gestão de produção ou compra, excluindo outros custos operacionais. A margem bruta demonstra a capacidade de gerar valor com o produto antes de despesas gerais e administrativas.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Google Shape;229;p35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35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626300" y="1749750"/>
            <a:ext cx="5523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Margem Líquida: 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Representa o lucro efetivo da empresa após deduzir todos os custos, despesas (fixas e variáveis), impostos e outros encargos.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É o indicador mais abrangente da lucratividade, mostrando o quanto a empresa realmente ganha em relação à receita total.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36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36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3">
            <a:alphaModFix/>
          </a:blip>
          <a:srcRect b="0" l="0" r="27745" t="0"/>
          <a:stretch/>
        </p:blipFill>
        <p:spPr>
          <a:xfrm>
            <a:off x="328112" y="2293350"/>
            <a:ext cx="8487776" cy="5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/>
        </p:nvSpPr>
        <p:spPr>
          <a:xfrm>
            <a:off x="496123" y="170011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Exemplo:</a:t>
            </a: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617350" y="1076325"/>
            <a:ext cx="3855900" cy="972900"/>
          </a:xfrm>
          <a:prstGeom prst="rect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 rotWithShape="1">
          <a:blip r:embed="rId3">
            <a:alphaModFix/>
          </a:blip>
          <a:srcRect b="0" l="71913" r="0" t="0"/>
          <a:stretch/>
        </p:blipFill>
        <p:spPr>
          <a:xfrm>
            <a:off x="4451150" y="1214800"/>
            <a:ext cx="4413100" cy="7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37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37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48" name="Google Shape;248;p37"/>
          <p:cNvSpPr txBox="1"/>
          <p:nvPr/>
        </p:nvSpPr>
        <p:spPr>
          <a:xfrm>
            <a:off x="626300" y="1201050"/>
            <a:ext cx="5523300" cy="27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A importância de uma estratégia de precificação adequada.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Uma estratégia de precificação adequada é essencial para equilibrar a competitividade no mercado e a lucratividade da empresa. Ela influencia diretamente as margens de lucro, a percepção de valor pelos clientes e a viabilidade do negócio.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Uma precificação que não considera custos, posicionamento de mercado e comportamento do consumidor pode resultar em margens insustentáveis ou produtos que não atraem o público-alvo.</a:t>
            </a:r>
            <a:endParaRPr sz="1200" u="sng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p38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38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626300" y="1749750"/>
            <a:ext cx="55233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Além disso, a precificação deve ser flexível e alinhada à estratégia geral do negócio, permitindo ajustes para promoções, sazonalidades ou mudanças no cenário econômico.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Por exemplo, produtos com margens maiores podem subsidiar campanhas promocionais, enquanto itens de alto volume ajudam a diluir custos fixos.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39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39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626300" y="1263000"/>
            <a:ext cx="5523300" cy="26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4. Precificação Baseada em Custos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Como definir o markup ideal para cada produto?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 markup é o índice aplicado ao custo de um produto para definir seu preço de venda, garantindo a cobertura de custos fixos, variáveis e uma margem de lucro desejada.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Definir o markup ideal para cada produto é fundamental para equilibrar competitividade e lucratividade, considerando tanto os custos quanto a percepção de valor pelo cliente.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Google Shape;267;p40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p40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626300" y="429150"/>
            <a:ext cx="5523300" cy="3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Como calcular o markup ideal: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fórmula básica do markup é: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Por exemplo, se os custos fixos e variáveis totalizam 20% e a margem de lucro desejada é 20%, o markup seria: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Nesse caso, o preço de venda seria o custo do produto multiplicado por 1,67.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50" y="1122600"/>
            <a:ext cx="48387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761" y="2625363"/>
            <a:ext cx="5667426" cy="12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41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41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78" name="Google Shape;278;p41"/>
          <p:cNvSpPr txBox="1"/>
          <p:nvPr/>
        </p:nvSpPr>
        <p:spPr>
          <a:xfrm>
            <a:off x="626300" y="900150"/>
            <a:ext cx="55233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Aspectos estratégicos na definição: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1. Categoria do produto: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Produtos com maior valor percebido podem ter markups mais altos, enquanto itens essenciais ou de alta concorrência demandam markups menores.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2. Segmento de mercado: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Conheça o poder de compra do público-alvo e ajuste o markup para refletir o posicionamento da marca.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3. Volume de vendas esperado: 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Produtos de alto giro podem operar com margens menores devido à maior diluição dos custos fixos.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4. Canais de venda: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Considere os custos específicos de cada canal (ex.: taxas de marketplace ou comissões).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5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5"/>
          <p:cNvSpPr txBox="1"/>
          <p:nvPr/>
        </p:nvSpPr>
        <p:spPr>
          <a:xfrm>
            <a:off x="602348" y="2271300"/>
            <a:ext cx="79155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32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Análise de Custos e Margens de Lucro</a:t>
            </a:r>
            <a:endParaRPr b="1" sz="32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Como calcular custos e definir margens para produtos lucrativos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chemeClr val="lt1"/>
                </a:solidFill>
              </a:rPr>
              <a:t>4</a:t>
            </a:r>
            <a:r>
              <a:rPr b="0" i="0" lang="en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chemeClr val="lt1"/>
                </a:solidFill>
              </a:rPr>
              <a:t> CDX</a:t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792050" y="1134925"/>
            <a:ext cx="1560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EDP</a:t>
            </a:r>
            <a:endParaRPr sz="3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p42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42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626300" y="1201050"/>
            <a:ext cx="5523300" cy="27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O impacto dos custos operacionais e tributários na precificação.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Os custos operacionais e tributários têm um impacto significativo na precificação, pois influenciam diretamente a margem de lucro e a viabilidade financeira do produto.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Custos operacionais incluem despesas relacionadas ao funcionamento da empresa, como aluguel, salários administrativos, marketing, e logística. Já os custos tributários abrangem impostos como ICMS, PIS, COFINS e ISS, que variam conforme o setor e a região.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p43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43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92" name="Google Shape;292;p43"/>
          <p:cNvSpPr txBox="1"/>
          <p:nvPr/>
        </p:nvSpPr>
        <p:spPr>
          <a:xfrm>
            <a:off x="626300" y="1324950"/>
            <a:ext cx="5523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Na precificação, ignorar ou subestimar esses custos pode resultar em margens insuficientes ou até prejuízo, mesmo com altos volumes de vendas. 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Empresas precisam considerar esses elementos ao calcular o preço de venda, ajustando o markup para cobrir todas as despesas.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Além disso, otimizar processos operacionais e avaliar regimes tributários (como Simples Nacional, Lucro Presumido ou Lucro Real) pode ajudar a reduzir a carga desses custos, permitindo uma precificação mais competitiva.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44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44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299" name="Google Shape;299;p44"/>
          <p:cNvSpPr txBox="1"/>
          <p:nvPr/>
        </p:nvSpPr>
        <p:spPr>
          <a:xfrm>
            <a:off x="626300" y="1625850"/>
            <a:ext cx="5523300" cy="18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Estratégias para ajustar preços em contextos de mercado diferentes.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Ajustar preços de forma estratégica em diferentes contextos de mercado é essencial para garantir competitividade e manter a rentabilidade, especialmente em cenários dinâmicos como alta concorrência, sazonalidade ou mudanças econômicas.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45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p45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06" name="Google Shape;306;p45"/>
          <p:cNvSpPr txBox="1"/>
          <p:nvPr/>
        </p:nvSpPr>
        <p:spPr>
          <a:xfrm>
            <a:off x="626300" y="1431150"/>
            <a:ext cx="55233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Aqui estão algumas estratégias: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1. Precificação Dinâmica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Adotar modelos de precificação flexíveis que ajustem os preços com base na demanda, concorrência ou custos. Essa abordagem é comum em e-commerce e setores como aviação e hospedagem.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Ferramentas de monitoramento de preços de concorrentes podem ajudar a manter preços competitivos sem sacrificar margens.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46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46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13" name="Google Shape;313;p46"/>
          <p:cNvSpPr txBox="1"/>
          <p:nvPr/>
        </p:nvSpPr>
        <p:spPr>
          <a:xfrm>
            <a:off x="626300" y="1537350"/>
            <a:ext cx="55233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2. Segmentação de Clientes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Oferecer preços diferentes para públicos específicos. Por exemplo, descontos exclusivos para clientes fidelizados, preços promocionais para novos compradores ou pacotes premium para clientes de alto poder aquisitivo.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Essa segmentação permite maximizar o valor percebido por diferentes grupos.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47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47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20" name="Google Shape;320;p47"/>
          <p:cNvSpPr txBox="1"/>
          <p:nvPr/>
        </p:nvSpPr>
        <p:spPr>
          <a:xfrm>
            <a:off x="626300" y="1643550"/>
            <a:ext cx="55233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3. Promoções e Descontos Temporários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Criar campanhas promocionais em períodos estratégicos, como datas comemorativas ou liquidações sazonais, para atrair volume de vendas sem comprometer o preço padrão.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É importante limitar a duração das promoções para evitar a “educação ao desconto” no público.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Google Shape;325;p48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p48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27" name="Google Shape;327;p48"/>
          <p:cNvSpPr txBox="1"/>
          <p:nvPr/>
        </p:nvSpPr>
        <p:spPr>
          <a:xfrm>
            <a:off x="626300" y="1855950"/>
            <a:ext cx="5523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4. Análise de Elasticidade de Preço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Entender como mudanças de preço afetam a demanda dos produtos. Produtos mais elásticos requerem ajustes cautelosos, enquanto itens inelásticos, como bens essenciais ou exclusivos, permitem maior liberdade para aumentos.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2" name="Google Shape;332;p49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3" name="Google Shape;333;p49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34" name="Google Shape;334;p49"/>
          <p:cNvSpPr txBox="1"/>
          <p:nvPr/>
        </p:nvSpPr>
        <p:spPr>
          <a:xfrm>
            <a:off x="626300" y="1962300"/>
            <a:ext cx="55233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5. Precificação Baseada em Valor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Alinhar o preço ao valor percebido pelo cliente, destacando benefícios e diferenciais do produto. Isso pode justificar preços mais altos, mesmo em mercados competitivos, especialmente para produtos premium.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9" name="Google Shape;339;p50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0" name="Google Shape;340;p50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41" name="Google Shape;341;p50"/>
          <p:cNvSpPr txBox="1"/>
          <p:nvPr/>
        </p:nvSpPr>
        <p:spPr>
          <a:xfrm>
            <a:off x="626300" y="1855950"/>
            <a:ext cx="5523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6. Ajuste por Canal de Venda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Definir preços específicos para cada canal, como lojas físicas, e-commerce ou marketplaces. Por exemplo, oferecer preços ligeiramente mais baixos no e-commerce para compensar a ausência de custos de operação física.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51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51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48" name="Google Shape;348;p51"/>
          <p:cNvSpPr txBox="1"/>
          <p:nvPr/>
        </p:nvSpPr>
        <p:spPr>
          <a:xfrm>
            <a:off x="626300" y="1643550"/>
            <a:ext cx="55233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7. Monitoramento e Reavaliação Constantes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Acompanhar indicadores como volume de vendas, concorrência, e feedback do cliente para ajustar preços rapidamente quando necessário.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Ferramentas de BI (Business Intelligence) podem ser úteis para análises contínuas.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6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6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641756" y="1185600"/>
            <a:ext cx="4132500" cy="27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Um dos maiores desafios enfrentados por muitas empresas é 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entender como os custos realmente impactam a formação de preços e a lucratividade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É comum gestores não diferenciarem custos fixos de variáveis ou terem dificuldade em calcular margens importantes, como a de contribuição e a margem bruta.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Sem essas informações, as decisões acabam sendo tomadas no escuro: </a:t>
            </a:r>
            <a:r>
              <a:rPr b="1" i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preços são definidos sem cobrir todos os custos ou sem refletir o valor real do produto no mercado.</a:t>
            </a:r>
            <a:endParaRPr b="1" i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3" name="Google Shape;353;p52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4" name="Google Shape;354;p52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55" name="Google Shape;355;p52"/>
          <p:cNvSpPr txBox="1"/>
          <p:nvPr/>
        </p:nvSpPr>
        <p:spPr>
          <a:xfrm>
            <a:off x="626300" y="519600"/>
            <a:ext cx="5523300" cy="41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BONUS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. Benef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ícios Fiscais através do ES e MG.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Essas regiões oferecem regimes tributários especiais para atrair empresas, permitindo redução significativa de impostos como ICMS (Imposto sobre Circulação de Mercadorias e Serviços).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 caso de Extrema e Espírito Santo, por exemplo: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Redução de ICMS: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Empresas podem recolher alíquotas mais baixas do que em outros estados, dependendo do tipo de operação e do enquadramento tributário.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Incentivos logísticos: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Infraestruturas como centros de distribuição são favorecidos, otimizando operações e reduzindo custos indiretos.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" name="Google Shape;360;p53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53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62" name="Google Shape;362;p53"/>
          <p:cNvSpPr txBox="1"/>
          <p:nvPr/>
        </p:nvSpPr>
        <p:spPr>
          <a:xfrm>
            <a:off x="626300" y="1475400"/>
            <a:ext cx="5523300" cy="21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5. Análise de Rentabilidade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Como identificar os produtos mais rentáveis no portfólio?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Identificar os produtos mais rentáveis no portfólio é crucial para maximizar a lucratividade e direcionar recursos de forma estratégica.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Essa análise pode ser feita considerando diversos fatores financeiros e operacionais: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p54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54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69" name="Google Shape;369;p54"/>
          <p:cNvSpPr txBox="1"/>
          <p:nvPr/>
        </p:nvSpPr>
        <p:spPr>
          <a:xfrm>
            <a:off x="626300" y="1324950"/>
            <a:ext cx="5523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1. Análise de Margem de Contribuição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Calcule a margem de contribuição de cada produto, que é o quanto ele contribui para cobrir custos fixos e gerar lucro, considerando a fórmula: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Produtos com alta margem de contribuição geralmente são mais rentáveis.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70" name="Google Shape;37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75" y="2601425"/>
            <a:ext cx="43815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5" name="Google Shape;375;p55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6" name="Google Shape;376;p55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77" name="Google Shape;377;p55"/>
          <p:cNvSpPr txBox="1"/>
          <p:nvPr/>
        </p:nvSpPr>
        <p:spPr>
          <a:xfrm>
            <a:off x="626300" y="1962300"/>
            <a:ext cx="55233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2. Giro de Estoque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Considere o volume de vendas e o giro de estoque. Produtos que combinam boa margem com alto giro geram maior lucratividade ao diluir custos operacionais e fixos.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2" name="Google Shape;382;p56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56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84" name="Google Shape;384;p56"/>
          <p:cNvSpPr txBox="1"/>
          <p:nvPr/>
        </p:nvSpPr>
        <p:spPr>
          <a:xfrm>
            <a:off x="626300" y="1749750"/>
            <a:ext cx="55233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3. Análise de Pareto (Regra 80/20)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Aplique a regra de Pareto para identificar os 20% de produtos que geram 80% da receita ou lucro.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Esses itens devem receber mais foco em campanhas, promoções e estoques.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" name="Google Shape;389;p57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57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91" name="Google Shape;391;p57"/>
          <p:cNvSpPr txBox="1"/>
          <p:nvPr/>
        </p:nvSpPr>
        <p:spPr>
          <a:xfrm>
            <a:off x="626300" y="1749750"/>
            <a:ext cx="55233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4. Custos Operacionais e Logísticos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Produtos que exigem custos elevados de armazenamento, transporte ou devoluções podem ter sua rentabilidade reduzida.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Analise os custos indiretos associados a cada item para ajustar sua precificação ou volume de vendas.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6" name="Google Shape;396;p58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58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398" name="Google Shape;398;p58"/>
          <p:cNvSpPr txBox="1"/>
          <p:nvPr/>
        </p:nvSpPr>
        <p:spPr>
          <a:xfrm>
            <a:off x="626300" y="1643550"/>
            <a:ext cx="55233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5. Desempenho por Canal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Avalie a performance de produtos em diferentes canais de venda (físicos, online, marketplaces).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Um produto rentável no e-commerce pode não ter o mesmo desempenho em lojas físicas devido a custos de exposição ou operação.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59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" name="Google Shape;404;p59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05" name="Google Shape;405;p59"/>
          <p:cNvSpPr txBox="1"/>
          <p:nvPr/>
        </p:nvSpPr>
        <p:spPr>
          <a:xfrm>
            <a:off x="626300" y="1643550"/>
            <a:ext cx="55233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6. Margem Bruta e Líquida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Além da margem de contribuição, considere também a margem bruta (após o custo de produção) e a margem líquida (após todos os custos e impostos).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Produtos com maior margem líquida representam lucro direto mais expressivo.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Google Shape;410;p60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0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12" name="Google Shape;412;p60"/>
          <p:cNvSpPr txBox="1"/>
          <p:nvPr/>
        </p:nvSpPr>
        <p:spPr>
          <a:xfrm>
            <a:off x="626300" y="1643550"/>
            <a:ext cx="55233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7. Fatores Qualitativos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Considere também fatores qualitativos, como a atratividade do produto no portfólio (ex.: itens que puxam a venda de outros) ou sua importância estratégica para a marca.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Rodar pesquisas com clientes de forma sazonal pode trazer bons insights sobre os produtos.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Google Shape;417;p61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8" name="Google Shape;418;p61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19" name="Google Shape;419;p61"/>
          <p:cNvSpPr txBox="1"/>
          <p:nvPr/>
        </p:nvSpPr>
        <p:spPr>
          <a:xfrm>
            <a:off x="626300" y="1201050"/>
            <a:ext cx="55233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Relação entre volume de vendas e margem de contribuição.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relação entre volume de vendas e margem de contribuição é um dos principais fatores para avaliar a lucratividade de um negócio.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Relembrando, a margem de contribuição indica o quanto cada unidade vendida contribui para cobrir os custos fixos e gerar lucro, enquanto o volume de vendas determina a capacidade de diluir esses custos em um maior número de unidades.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7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7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41756" y="1442400"/>
            <a:ext cx="4132500" cy="22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O resultado? </a:t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Margens apertadas, dependência de descontos constantes para atrair clientes e até prejuízos em produtos que, teoricamente, deveriam ser lucrativos. 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i="1"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Esse cenário pode comprometer não apenas os resultados financeiros, mas também a competitividade e a sustentabilidade do negócio.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" name="Google Shape;424;p62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" name="Google Shape;425;p62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26" name="Google Shape;426;p62"/>
          <p:cNvSpPr txBox="1"/>
          <p:nvPr/>
        </p:nvSpPr>
        <p:spPr>
          <a:xfrm>
            <a:off x="626300" y="1431150"/>
            <a:ext cx="55233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1. Margem Alta e Volume Baixo: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Produtos com alta margem de contribuição podem ser lucrativos mesmo com volumes menores de vendas. Esses itens geralmente são premium ou nichados e têm um preço mais elevado, compensando a baixa escala.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 entanto, empresas dependentes apenas desse tipo de produto podem enfrentar desafios de fluxo de caixa em períodos de baixa demanda.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1" name="Google Shape;431;p63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3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33" name="Google Shape;433;p63"/>
          <p:cNvSpPr txBox="1"/>
          <p:nvPr/>
        </p:nvSpPr>
        <p:spPr>
          <a:xfrm>
            <a:off x="626300" y="1431150"/>
            <a:ext cx="55233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2. Margem Baixa e Volume Alto: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Produtos com margem de contribuição menor precisam de altos volumes de vendas para serem rentáveis, já que dependem da diluição dos custos fixos.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Esse modelo é comum em bens de consumo de massa ou commodities, onde a competitividade de preço é alta. Apesar da margem reduzida, o lucro acumulado pode ser significativo devido ao giro elevado.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Google Shape;438;p64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64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40" name="Google Shape;440;p64"/>
          <p:cNvSpPr txBox="1"/>
          <p:nvPr/>
        </p:nvSpPr>
        <p:spPr>
          <a:xfrm>
            <a:off x="626300" y="1643550"/>
            <a:ext cx="55233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3. Margem Alta e Volume Alto: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Essa combinação é ideal e geralmente encontrada em empresas que conseguem oferecer produtos com alto valor percebido em mercados amplos.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Nesse caso, tanto a margem quanto o volume contribuem para uma lucratividade robusta.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5" name="Google Shape;445;p65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6" name="Google Shape;446;p65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47" name="Google Shape;447;p65"/>
          <p:cNvSpPr txBox="1"/>
          <p:nvPr/>
        </p:nvSpPr>
        <p:spPr>
          <a:xfrm>
            <a:off x="626300" y="1962300"/>
            <a:ext cx="55233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4. Margem Baixa e Volume Baixo: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Esse é o cenário mais preocupante, pois indica produtos que não geram lucro suficiente para cobrir os custos fixos. Itens com essas características devem ser reavaliados ou eliminados do portfólio.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48" name="Google Shape;448;p65"/>
          <p:cNvSpPr txBox="1"/>
          <p:nvPr/>
        </p:nvSpPr>
        <p:spPr>
          <a:xfrm>
            <a:off x="695025" y="1251025"/>
            <a:ext cx="70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⚠️  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66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66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55" name="Google Shape;455;p66"/>
          <p:cNvSpPr txBox="1"/>
          <p:nvPr/>
        </p:nvSpPr>
        <p:spPr>
          <a:xfrm>
            <a:off x="626300" y="1475400"/>
            <a:ext cx="5523300" cy="21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Importância do Equilíbrio: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relação ideal depende do modelo de negócio. Empresas podem equilibrar um portfólio com produtos de alta margem e baixo volume (geralmente itens estratégicos) e produtos de baixo preço e alto volume (que sustentam o giro e diluem custos fixos).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Monitorar essa dinâmica é essencial para ajustar a estratégia e otimizar resultados financeiros.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" name="Google Shape;460;p67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1" name="Google Shape;461;p67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62" name="Google Shape;462;p67"/>
          <p:cNvSpPr txBox="1"/>
          <p:nvPr/>
        </p:nvSpPr>
        <p:spPr>
          <a:xfrm>
            <a:off x="626300" y="1307250"/>
            <a:ext cx="55233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6. Redução de Custos para Aumentar Margens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redução de custos é uma estratégia eficaz para aumentar margens de lucro, pois impacta diretamente os resultados sem a necessidade de alterar preços ou aumentar o volume de vendas.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otimização dos custos operacionais e produtivos permite que a empresa opere de forma mais eficiente, gerando maior rentabilidade em cada venda.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7" name="Google Shape;467;p68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" name="Google Shape;468;p68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69" name="Google Shape;469;p68"/>
          <p:cNvSpPr txBox="1"/>
          <p:nvPr/>
        </p:nvSpPr>
        <p:spPr>
          <a:xfrm>
            <a:off x="626300" y="1672800"/>
            <a:ext cx="5523300" cy="1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1. Negociação com Fornecedores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Renegocie contratos para obter melhores condições de compra ou prazos de pagamento.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Considere adquirir em maiores quantidades para aproveitar descontos por volume, mas sem comprometer o fluxo de caixa ou gerar excesso de estoque.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4" name="Google Shape;474;p69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69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76" name="Google Shape;476;p69"/>
          <p:cNvSpPr txBox="1"/>
          <p:nvPr/>
        </p:nvSpPr>
        <p:spPr>
          <a:xfrm>
            <a:off x="626300" y="1672800"/>
            <a:ext cx="5523300" cy="1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2. Otimização de Processos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Analise e elimine etapas desnecessárias nos processos operacionais ou produtivos que aumentam custos sem agregar valor.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Invista em automação para reduzir o tempo e os recursos gastos em atividades repetitivas.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" name="Google Shape;481;p70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2" name="Google Shape;482;p70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83" name="Google Shape;483;p70"/>
          <p:cNvSpPr txBox="1"/>
          <p:nvPr/>
        </p:nvSpPr>
        <p:spPr>
          <a:xfrm>
            <a:off x="626300" y="1779000"/>
            <a:ext cx="5523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3. Redução de Custos Logísticos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Reavalie parcerias com transportadoras e explore opções mais econômicas.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Otimize rotas de entrega e consolide pedidos para diminuir despesas com frete.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8" name="Google Shape;488;p71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9" name="Google Shape;489;p71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90" name="Google Shape;490;p71"/>
          <p:cNvSpPr txBox="1"/>
          <p:nvPr/>
        </p:nvSpPr>
        <p:spPr>
          <a:xfrm>
            <a:off x="626300" y="1779000"/>
            <a:ext cx="5523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4. Gestão de Estoque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Evite estoques excessivos, que geram custos de armazenagem e risco de obsolescência.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Utilize modelos de reposição just-in-time para equilibrar oferta e demanda.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8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8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641749" y="1274100"/>
            <a:ext cx="5305200" cy="25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O que são custos e como eles impactam a rentabilidade?</a:t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t/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Custos são todos os gastos envolvidos na produção, aquisição e comercialização de um produto ou serviço.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Eles se dividem em 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custos fixos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que permanecem os mesmos independentemente do volume de vendas (como aluguel, salários administrativos e despesas gerais), e 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custos variáveis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que aumentam ou diminuem conforme a produção ou vendas (como matéria-prima, comissões e frete).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5" name="Google Shape;495;p72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6" name="Google Shape;496;p72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497" name="Google Shape;497;p72"/>
          <p:cNvSpPr txBox="1"/>
          <p:nvPr/>
        </p:nvSpPr>
        <p:spPr>
          <a:xfrm>
            <a:off x="626300" y="1779000"/>
            <a:ext cx="5523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5. Economia de Recursos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Reduza o consumo de energia elétrica, água e outros insumos através de práticas mais sustentáveis.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Centralize operações administrativas e corte gastos indiretos, como materiais de escritório ou despesas desnecessárias.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2" name="Google Shape;502;p73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3" name="Google Shape;503;p73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04" name="Google Shape;504;p73"/>
          <p:cNvSpPr txBox="1"/>
          <p:nvPr/>
        </p:nvSpPr>
        <p:spPr>
          <a:xfrm>
            <a:off x="626300" y="1779000"/>
            <a:ext cx="5523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6. Revisão de Custos Fixos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Análise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de despesas como aluguel, assinaturas e contratos de serviços para identificar oportunidades de redução.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Considere renegociar aluguéis ou mudar para espaços mais acessíveis, se viável.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9" name="Google Shape;509;p74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0" name="Google Shape;510;p74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11" name="Google Shape;511;p74"/>
          <p:cNvSpPr txBox="1"/>
          <p:nvPr/>
        </p:nvSpPr>
        <p:spPr>
          <a:xfrm>
            <a:off x="626300" y="1991400"/>
            <a:ext cx="55233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7. Melhoria da Qualidade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Investir em qualidade pode reduzir custos de retrabalho, devoluções e reclamações, melhorando a eficiência e a percepção de valor pelo cliente.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6" name="Google Shape;516;p75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7" name="Google Shape;517;p75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18" name="Google Shape;518;p75"/>
          <p:cNvSpPr txBox="1"/>
          <p:nvPr/>
        </p:nvSpPr>
        <p:spPr>
          <a:xfrm>
            <a:off x="626300" y="1855950"/>
            <a:ext cx="5523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redução de custos deve ser feita estrategicamente, evitando cortes que comprometam a qualidade do produto, a experiência do cliente ou a capacidade de crescimento da empresa.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Uma gestão cuidadosa permite aumentar as margens de forma sustentável e competitiva.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3" name="Google Shape;523;p76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4" name="Google Shape;524;p76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25" name="Google Shape;525;p76"/>
          <p:cNvSpPr txBox="1"/>
          <p:nvPr/>
        </p:nvSpPr>
        <p:spPr>
          <a:xfrm>
            <a:off x="626300" y="1369200"/>
            <a:ext cx="5523300" cy="24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7. Monitoramento e Ajustes Constantes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Como acompanhar a evolução dos custos ao longo do tempo?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Acompanhar a evolução dos custos ao longo do tempo é essencial para garantir a saúde financeira da empresa e ajustar estratégias antes que os custos impactem negativamente as margens. Essa prática requer um controle rigoroso, utilizando sistemas de gestão (ERP) ou planilhas bem estruturadas para registrar e categorizar custos fixos, variáveis, diretos e indiretos.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0" name="Google Shape;530;p77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1" name="Google Shape;531;p77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32" name="Google Shape;532;p77"/>
          <p:cNvSpPr txBox="1"/>
          <p:nvPr/>
        </p:nvSpPr>
        <p:spPr>
          <a:xfrm>
            <a:off x="626300" y="1431150"/>
            <a:ext cx="55233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Ferramentas de BI e dashboards são aliados importantes, permitindo uma visão consolidada e em tempo real dos custos, enquanto reuniões de revisão periódica ajudam a envolver diferentes áreas na análise de desvios e oportunidades de redução.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Também é crucial acompanhar fatores externos, como inflação, câmbio e variações nos preços de insumos, para antecipar ajustes necessários. Com um monitoramento contínuo e estruturado, é possível otimizar processos, ajustar precificação e sustentar a competitividade no mercado.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7" name="Google Shape;537;p78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8" name="Google Shape;538;p78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39" name="Google Shape;539;p78"/>
          <p:cNvSpPr txBox="1"/>
          <p:nvPr/>
        </p:nvSpPr>
        <p:spPr>
          <a:xfrm>
            <a:off x="626300" y="1702050"/>
            <a:ext cx="55233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1. Implementação de Controle Contábil e Financeiro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Utilize um sistema de gestão (ERP) ou planilhas estruturadas para registrar e categorizar custos fixos, variáveis, diretos e indiretos. Isso facilita análises comparativas e garante maior precisão.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Registre todos os custos por períodos (mensal, trimestral, anual) para identificar tendências ou flutuações.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4" name="Google Shape;544;p79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5" name="Google Shape;545;p79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46" name="Google Shape;546;p79"/>
          <p:cNvSpPr txBox="1"/>
          <p:nvPr/>
        </p:nvSpPr>
        <p:spPr>
          <a:xfrm>
            <a:off x="626300" y="1702050"/>
            <a:ext cx="55233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2. Análise Comparativa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Compare custos atuais com períodos anteriores para identificar aumentos ou reduções. Por exemplo, aumentos em matéria-prima podem exigir renegociações ou mudanças nos fornecedores.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Avalie custos em relação ao volume de vendas e ao faturamento para entender a eficiência operacional.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1" name="Google Shape;551;p80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2" name="Google Shape;552;p80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53" name="Google Shape;553;p80"/>
          <p:cNvSpPr txBox="1"/>
          <p:nvPr/>
        </p:nvSpPr>
        <p:spPr>
          <a:xfrm>
            <a:off x="626300" y="1277250"/>
            <a:ext cx="5523300" cy="2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3. Indicadores-Chave de Desempenho (KPIs)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Monitore indicadores como: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Custo de Mercadoria Vendida (CMV):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Para entender os custos diretos por produto.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Percentual de Custos Fixos sobre Receita: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Para avaliar a capacidade de diluição dos custos fixos.</a:t>
            </a:r>
            <a:b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D43"/>
              </a:buClr>
              <a:buSzPts val="1200"/>
              <a:buFont typeface="Montserrat Light"/>
              <a:buChar char="●"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Custo por Unidade Produzida: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Para medir a eficiência do processo produtivo.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8" name="Google Shape;558;p81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9" name="Google Shape;559;p81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60" name="Google Shape;560;p81"/>
          <p:cNvSpPr txBox="1"/>
          <p:nvPr/>
        </p:nvSpPr>
        <p:spPr>
          <a:xfrm>
            <a:off x="626300" y="1307250"/>
            <a:ext cx="55233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Importância do EBITDA para decisões estratégicas.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Indicador de margem EBITDA é essencial para embasar decisões estratégicas, pois oferece uma visão clara da eficiência operacional e da rentabilidade dos investimentos.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Esse indicador ajuda a identificar oportunidades de melhoria, avaliar a saúde financeira do negócio e priorizar recursos para maximizar resultados.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19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19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26300" y="1838250"/>
            <a:ext cx="55233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O impacto dos custos na rentabilidade é direto: </a:t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 os custos não forem controlados ou bem distribuídos, podem corroer a margem de lucro, mesmo que as vendas sejam altas.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695025" y="1161150"/>
            <a:ext cx="70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⚠️  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5" name="Google Shape;565;p82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6" name="Google Shape;566;p82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67" name="Google Shape;567;p82"/>
          <p:cNvSpPr txBox="1"/>
          <p:nvPr/>
        </p:nvSpPr>
        <p:spPr>
          <a:xfrm>
            <a:off x="626300" y="1431150"/>
            <a:ext cx="55233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Margem EBITDA (Earnings Before Interest, Taxes, Depreciation, and Amortization): 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Mede a geração de caixa operacional em relação à receita líquida, desconsiderando despesas financeiras, impostos, depreciação e amortização.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Uma margem EBITDA elevada indica que a empresa opera com eficiência e tem maior capacidade de reinvestir no negócio, honrar dívidas e distribuir lucros.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2" name="Google Shape;572;p83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3" name="Google Shape;573;p83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pic>
        <p:nvPicPr>
          <p:cNvPr id="574" name="Google Shape;57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90" y="152400"/>
            <a:ext cx="391672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83"/>
          <p:cNvSpPr txBox="1"/>
          <p:nvPr/>
        </p:nvSpPr>
        <p:spPr>
          <a:xfrm>
            <a:off x="5057625" y="2164950"/>
            <a:ext cx="3000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Cenário </a:t>
            </a:r>
            <a:r>
              <a:rPr b="1" lang="en" sz="1900">
                <a:solidFill>
                  <a:srgbClr val="38761D"/>
                </a:solidFill>
                <a:highlight>
                  <a:srgbClr val="D9EAD3"/>
                </a:highlight>
                <a:latin typeface="Montserrat"/>
                <a:ea typeface="Montserrat"/>
                <a:cs typeface="Montserrat"/>
                <a:sym typeface="Montserrat"/>
              </a:rPr>
              <a:t>positivo</a:t>
            </a: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 ou </a:t>
            </a:r>
            <a:r>
              <a:rPr b="1" lang="en" sz="1900">
                <a:solidFill>
                  <a:srgbClr val="990000"/>
                </a:solidFill>
                <a:highlight>
                  <a:srgbClr val="F4CCCC"/>
                </a:highlight>
                <a:latin typeface="Montserrat"/>
                <a:ea typeface="Montserrat"/>
                <a:cs typeface="Montserrat"/>
                <a:sym typeface="Montserrat"/>
              </a:rPr>
              <a:t>negativo</a:t>
            </a: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84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1" name="Google Shape;581;p84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pic>
        <p:nvPicPr>
          <p:cNvPr id="582" name="Google Shape;58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90" y="152400"/>
            <a:ext cx="391672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4"/>
          <p:cNvSpPr txBox="1"/>
          <p:nvPr/>
        </p:nvSpPr>
        <p:spPr>
          <a:xfrm>
            <a:off x="5057625" y="233325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Depende.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8" name="Google Shape;588;p85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9" name="Google Shape;589;p85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90" name="Google Shape;590;p85"/>
          <p:cNvSpPr txBox="1"/>
          <p:nvPr/>
        </p:nvSpPr>
        <p:spPr>
          <a:xfrm>
            <a:off x="626300" y="1749750"/>
            <a:ext cx="42573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 30% da receita líquida convertida em EBITDA, a empresa demonstra uma gestão boa de custos operacionais e capacidade de gerar recursos para investimentos, quitação de dívidas ou distribuição de lucros.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91" name="Google Shape;59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000" y="152400"/>
            <a:ext cx="385500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86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7" name="Google Shape;597;p86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598" name="Google Shape;598;p86"/>
          <p:cNvSpPr txBox="1"/>
          <p:nvPr/>
        </p:nvSpPr>
        <p:spPr>
          <a:xfrm>
            <a:off x="0" y="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E0E0E"/>
              </a:solidFill>
            </a:endParaRPr>
          </a:p>
        </p:txBody>
      </p:sp>
      <p:sp>
        <p:nvSpPr>
          <p:cNvPr id="599" name="Google Shape;599;p86"/>
          <p:cNvSpPr txBox="1"/>
          <p:nvPr/>
        </p:nvSpPr>
        <p:spPr>
          <a:xfrm>
            <a:off x="626300" y="1537350"/>
            <a:ext cx="42573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Antes de encerrarmos, quero convidar vocês a refletirem sobre </a:t>
            </a: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como esses conceitos se conectam com a gestão financeira da sua própria empresa. 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É o momento de transformar teoria em prática, analisando pontos críticos, identificando oportunidades e, acima de tudo, questionando se as decisões que tomamos diariamente estão alinhadas com os resultados que queremos alcançar.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" name="Google Shape;604;p87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5" name="Google Shape;605;p87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606" name="Google Shape;606;p87"/>
          <p:cNvSpPr txBox="1"/>
          <p:nvPr/>
        </p:nvSpPr>
        <p:spPr>
          <a:xfrm>
            <a:off x="626300" y="1492350"/>
            <a:ext cx="55233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1. Quais são os produtos ou serviços mais rentáveis no seu portfólio? </a:t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2. Você monitora regularmente os seus custos fixos, variáveis, diretos e indiretos? Como isso impacta a sua precificação?</a:t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1" name="Google Shape;611;p88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2" name="Google Shape;612;p88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613" name="Google Shape;613;p88"/>
          <p:cNvSpPr txBox="1"/>
          <p:nvPr/>
        </p:nvSpPr>
        <p:spPr>
          <a:xfrm>
            <a:off x="626300" y="1156050"/>
            <a:ext cx="55233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3. Qual é a sua estratégia de precificação? Ela reflete o valor percebido pelos clientes e cobre adequadamente seus custos e margens?</a:t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4. Você sabe qual é a sua margem EBITDA? Como esse indicador influencia suas decisões estratégicas?</a:t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" name="Google Shape;618;p89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9" name="Google Shape;619;p89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620" name="Google Shape;620;p89"/>
          <p:cNvSpPr txBox="1"/>
          <p:nvPr/>
        </p:nvSpPr>
        <p:spPr>
          <a:xfrm>
            <a:off x="626300" y="1996800"/>
            <a:ext cx="55233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5. Como você identifica e ajusta desvios na sua estratégia de custos e precificação?</a:t>
            </a:r>
            <a:endParaRPr b="1" sz="19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0"/>
          <p:cNvSpPr txBox="1"/>
          <p:nvPr/>
        </p:nvSpPr>
        <p:spPr>
          <a:xfrm>
            <a:off x="682850" y="2183100"/>
            <a:ext cx="2140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485E"/>
              </a:buClr>
              <a:buSzPts val="2800"/>
              <a:buFont typeface="Montserrat"/>
              <a:buNone/>
            </a:pPr>
            <a:r>
              <a:rPr b="1" lang="en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Dúvidas ou sugestões?</a:t>
            </a:r>
            <a:endParaRPr b="1"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26" name="Google Shape;626;p90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7" name="Google Shape;627;p90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FFFFFF"/>
                </a:solidFill>
              </a:rPr>
              <a:t>4</a:t>
            </a:r>
            <a:r>
              <a:rPr b="0" i="0" lang="en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FFFFFF"/>
                </a:solidFill>
              </a:rPr>
              <a:t> CDX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90"/>
          <p:cNvSpPr txBox="1"/>
          <p:nvPr/>
        </p:nvSpPr>
        <p:spPr>
          <a:xfrm>
            <a:off x="5185150" y="2008650"/>
            <a:ext cx="33327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Cadu Dieter &amp; Lucas Steffen</a:t>
            </a:r>
            <a:endParaRPr b="1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CDX</a:t>
            </a:r>
            <a:r>
              <a:rPr b="0" i="0" lang="en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Mentoria Estratégica</a:t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0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carlos@cdxmkt.com</a:t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000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lucas@cdxmkt.com</a:t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51 99428-9999</a:t>
            </a:r>
            <a:endParaRPr b="1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51 99998-7063</a:t>
            </a:r>
            <a:endParaRPr b="1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90"/>
          <p:cNvSpPr txBox="1"/>
          <p:nvPr/>
        </p:nvSpPr>
        <p:spPr>
          <a:xfrm>
            <a:off x="625700" y="3162300"/>
            <a:ext cx="101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@cdxmkt</a:t>
            </a:r>
            <a:endParaRPr b="1"/>
          </a:p>
        </p:txBody>
      </p:sp>
      <p:sp>
        <p:nvSpPr>
          <p:cNvPr id="630" name="Google Shape;630;p90"/>
          <p:cNvSpPr txBox="1"/>
          <p:nvPr/>
        </p:nvSpPr>
        <p:spPr>
          <a:xfrm>
            <a:off x="651100" y="3462900"/>
            <a:ext cx="214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www.cdxmkt.com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0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0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626300" y="1263000"/>
            <a:ext cx="5523300" cy="26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2. Estruturação dos Custos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Custos fixos (aluguel, salários, manutenção, etc.)</a:t>
            </a: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Custos fixos são despesas que não variam diretamente com o volume de produção ou vendas, 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permanecem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constantes em curto prazo, independentemente do desempenho do negócio.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Exemplos comuns incluem aluguel, salários administrativos, seguros, manutenção de equipamentos e serviços de utilidade pública, como energia elétrica e internet.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1"/>
          <p:cNvCxnSpPr/>
          <p:nvPr/>
        </p:nvCxnSpPr>
        <p:spPr>
          <a:xfrm rot="10800000">
            <a:off x="626289" y="4643760"/>
            <a:ext cx="7891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21"/>
          <p:cNvSpPr txBox="1"/>
          <p:nvPr/>
        </p:nvSpPr>
        <p:spPr>
          <a:xfrm>
            <a:off x="641740" y="4735355"/>
            <a:ext cx="1883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" sz="600">
                <a:solidFill>
                  <a:srgbClr val="585858"/>
                </a:solidFill>
              </a:rPr>
              <a:t>4</a:t>
            </a:r>
            <a:r>
              <a:rPr b="0" i="0" lang="en" sz="6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lang="en" sz="600">
                <a:solidFill>
                  <a:srgbClr val="585858"/>
                </a:solidFill>
              </a:rPr>
              <a:t> CDX</a:t>
            </a:r>
            <a:endParaRPr sz="600">
              <a:solidFill>
                <a:srgbClr val="585858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626300" y="1324950"/>
            <a:ext cx="5523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Embora os custos fixos não sejam influenciados pelas flutuações no volume de vendas, sua diluição é fundamental para melhorar a lucratividade. 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A2D43"/>
                </a:solidFill>
                <a:latin typeface="Montserrat"/>
                <a:ea typeface="Montserrat"/>
                <a:cs typeface="Montserrat"/>
                <a:sym typeface="Montserrat"/>
              </a:rPr>
              <a:t>Quanto maior o volume de vendas, menor será o impacto proporcional dos custos fixos por unidade vendida. </a:t>
            </a:r>
            <a:endParaRPr b="1" sz="1200">
              <a:solidFill>
                <a:srgbClr val="2A2D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Por isso, empresas devem buscar eficiência operacional e escalabilidade, garantindo que esses custos 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representam</a:t>
            </a:r>
            <a:r>
              <a:rPr lang="en" sz="1200">
                <a:solidFill>
                  <a:srgbClr val="2A2D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uma parcela saudável do total de despesas, contribuindo para margens mais robustas.</a:t>
            </a:r>
            <a:endParaRPr sz="1200">
              <a:solidFill>
                <a:srgbClr val="2A2D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